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81"/>
  </p:notesMasterIdLst>
  <p:handoutMasterIdLst>
    <p:handoutMasterId r:id="rId82"/>
  </p:handoutMasterIdLst>
  <p:sldIdLst>
    <p:sldId id="256" r:id="rId2"/>
    <p:sldId id="379" r:id="rId3"/>
    <p:sldId id="721" r:id="rId4"/>
    <p:sldId id="722" r:id="rId5"/>
    <p:sldId id="723" r:id="rId6"/>
    <p:sldId id="724" r:id="rId7"/>
    <p:sldId id="725" r:id="rId8"/>
    <p:sldId id="726" r:id="rId9"/>
    <p:sldId id="727" r:id="rId10"/>
    <p:sldId id="728" r:id="rId11"/>
    <p:sldId id="729" r:id="rId12"/>
    <p:sldId id="730" r:id="rId13"/>
    <p:sldId id="731" r:id="rId14"/>
    <p:sldId id="732" r:id="rId15"/>
    <p:sldId id="733" r:id="rId16"/>
    <p:sldId id="734" r:id="rId17"/>
    <p:sldId id="735" r:id="rId18"/>
    <p:sldId id="736" r:id="rId19"/>
    <p:sldId id="737" r:id="rId20"/>
    <p:sldId id="738" r:id="rId21"/>
    <p:sldId id="739" r:id="rId22"/>
    <p:sldId id="740" r:id="rId23"/>
    <p:sldId id="741" r:id="rId24"/>
    <p:sldId id="742" r:id="rId25"/>
    <p:sldId id="743" r:id="rId26"/>
    <p:sldId id="744" r:id="rId27"/>
    <p:sldId id="745" r:id="rId28"/>
    <p:sldId id="746" r:id="rId29"/>
    <p:sldId id="747" r:id="rId30"/>
    <p:sldId id="748" r:id="rId31"/>
    <p:sldId id="749" r:id="rId32"/>
    <p:sldId id="750" r:id="rId33"/>
    <p:sldId id="751" r:id="rId34"/>
    <p:sldId id="752" r:id="rId35"/>
    <p:sldId id="753" r:id="rId36"/>
    <p:sldId id="754" r:id="rId37"/>
    <p:sldId id="755" r:id="rId38"/>
    <p:sldId id="756" r:id="rId39"/>
    <p:sldId id="757" r:id="rId40"/>
    <p:sldId id="758" r:id="rId41"/>
    <p:sldId id="759" r:id="rId42"/>
    <p:sldId id="760" r:id="rId43"/>
    <p:sldId id="761" r:id="rId44"/>
    <p:sldId id="762" r:id="rId45"/>
    <p:sldId id="763" r:id="rId46"/>
    <p:sldId id="764" r:id="rId47"/>
    <p:sldId id="765" r:id="rId48"/>
    <p:sldId id="766" r:id="rId49"/>
    <p:sldId id="767" r:id="rId50"/>
    <p:sldId id="768" r:id="rId51"/>
    <p:sldId id="769" r:id="rId52"/>
    <p:sldId id="770" r:id="rId53"/>
    <p:sldId id="771" r:id="rId54"/>
    <p:sldId id="772" r:id="rId55"/>
    <p:sldId id="773" r:id="rId56"/>
    <p:sldId id="774" r:id="rId57"/>
    <p:sldId id="775" r:id="rId58"/>
    <p:sldId id="776" r:id="rId59"/>
    <p:sldId id="777" r:id="rId60"/>
    <p:sldId id="778" r:id="rId61"/>
    <p:sldId id="779" r:id="rId62"/>
    <p:sldId id="780" r:id="rId63"/>
    <p:sldId id="781" r:id="rId64"/>
    <p:sldId id="782" r:id="rId65"/>
    <p:sldId id="783" r:id="rId66"/>
    <p:sldId id="700" r:id="rId67"/>
    <p:sldId id="704" r:id="rId68"/>
    <p:sldId id="705" r:id="rId69"/>
    <p:sldId id="784" r:id="rId70"/>
    <p:sldId id="785" r:id="rId71"/>
    <p:sldId id="786" r:id="rId72"/>
    <p:sldId id="787" r:id="rId73"/>
    <p:sldId id="788" r:id="rId74"/>
    <p:sldId id="789" r:id="rId75"/>
    <p:sldId id="790" r:id="rId76"/>
    <p:sldId id="791" r:id="rId77"/>
    <p:sldId id="720" r:id="rId78"/>
    <p:sldId id="330" r:id="rId79"/>
    <p:sldId id="305" r:id="rId80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EFF8"/>
    <a:srgbClr val="FFF3DB"/>
    <a:srgbClr val="DDF1F0"/>
    <a:srgbClr val="F6923C"/>
    <a:srgbClr val="FFFAC2"/>
    <a:srgbClr val="FFFFCC"/>
    <a:srgbClr val="FDEAE9"/>
    <a:srgbClr val="CCFFCC"/>
    <a:srgbClr val="008000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97393-2EB1-46AB-82F2-C97528613E4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" y="228600"/>
            <a:ext cx="499238" cy="8991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omputer-monitor-png/download/38658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 클래스와 객체 </a:t>
            </a:r>
            <a:r>
              <a:rPr lang="en-US" altLang="ko-KR" dirty="0"/>
              <a:t>I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4"/>
          <p:cNvSpPr txBox="1"/>
          <p:nvPr/>
        </p:nvSpPr>
        <p:spPr>
          <a:xfrm>
            <a:off x="2362200" y="870619"/>
            <a:ext cx="381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ko-KR" altLang="en-US" sz="4800" i="1" dirty="0" err="1"/>
              <a:t>파워자바</a:t>
            </a:r>
            <a:r>
              <a:rPr lang="en-US" altLang="ko-KR" sz="4800" i="1" dirty="0"/>
              <a:t>(</a:t>
            </a:r>
            <a:r>
              <a:rPr lang="ko-KR" altLang="en-US" sz="4800" i="1" dirty="0"/>
              <a:t>개정</a:t>
            </a:r>
            <a:r>
              <a:rPr lang="en-US" altLang="ko-KR" sz="4800" i="1" dirty="0"/>
              <a:t>3</a:t>
            </a:r>
            <a:r>
              <a:rPr lang="ko-KR" altLang="en-US" sz="4800" i="1" dirty="0"/>
              <a:t>판</a:t>
            </a:r>
            <a:r>
              <a:rPr lang="en-US" altLang="ko-KR" sz="4800" i="1" dirty="0"/>
              <a:t>)</a:t>
            </a:r>
            <a:endParaRPr lang="ko-KR" altLang="en-US" sz="4800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B09E4-A111-43CB-9176-BF421CFA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21046"/>
            <a:ext cx="2653553" cy="2653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24685-1FD1-4D9F-AD66-328B22A3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55" y="2635324"/>
            <a:ext cx="957097" cy="1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7F1A5-D9F0-4E36-869F-BC8A40C5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86B59-0241-4B29-86F4-ECBFB21570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 지향 프로그래밍</a:t>
            </a:r>
            <a:r>
              <a:rPr lang="en-US" altLang="ko-KR" dirty="0"/>
              <a:t>(object-oriented programming)</a:t>
            </a:r>
            <a:r>
              <a:rPr lang="ko-KR" altLang="en-US" dirty="0"/>
              <a:t>은 데이터와 함수를 하나의 덩어리로 묶어서 생각하는 방법이다</a:t>
            </a:r>
            <a:r>
              <a:rPr lang="en-US" altLang="ko-KR" dirty="0"/>
              <a:t>. </a:t>
            </a:r>
            <a:r>
              <a:rPr lang="ko-KR" altLang="en-US" dirty="0"/>
              <a:t>데이터와 함수를 하나의 덩어리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로 묶는 것을 캡슐화</a:t>
            </a:r>
            <a:r>
              <a:rPr lang="en-US" altLang="ko-KR" dirty="0"/>
              <a:t>(encapsulation)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F342C0-6FC9-42AA-9E65-591809F9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459" y="2738880"/>
            <a:ext cx="4564716" cy="35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23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7F1A5-D9F0-4E36-869F-BC8A40C5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프로그래밍의 간단한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986B59-0241-4B29-86F4-ECBFB215702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앞의 코드에서 원의 반지름과 면적을 계산하는 함수를 하나로 묶으면 다음과 같다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EF8D49-719D-40B9-847A-848258E46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19" y="2574181"/>
            <a:ext cx="7847233" cy="170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5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D47C86-F039-4E37-9ECF-E5A01D826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절차 지향 </a:t>
            </a:r>
            <a:r>
              <a:rPr lang="en-US" altLang="ko-KR" dirty="0"/>
              <a:t>vs </a:t>
            </a:r>
            <a:r>
              <a:rPr lang="ko-KR" altLang="en-US" dirty="0"/>
              <a:t>객체 지향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CE0D41D-523B-4333-A87A-84F52B564D1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27590"/>
            <a:ext cx="8153400" cy="4241019"/>
          </a:xfrm>
        </p:spPr>
      </p:pic>
    </p:spTree>
    <p:extLst>
      <p:ext uri="{BB962C8B-B14F-4D97-AF65-F5344CB8AC3E}">
        <p14:creationId xmlns:p14="http://schemas.microsoft.com/office/powerpoint/2010/main" val="181264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B912A-446C-4B8F-AC11-B4A67632E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6D921-EAA8-4002-8D8E-27A55D49F74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객체지향 언어는 캡슐화</a:t>
            </a:r>
            <a:r>
              <a:rPr lang="en-US" altLang="ko-KR" dirty="0"/>
              <a:t>, </a:t>
            </a:r>
            <a:r>
              <a:rPr lang="ko-KR" altLang="en-US" dirty="0"/>
              <a:t>상속 및 다형성으로 정의된다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97BFD5-AF4B-4C57-B503-7D4046C79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12" y="2308131"/>
            <a:ext cx="34290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63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411FF-B81B-4F26-B5B0-CD21A7B36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캡슐화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2B7D09-4453-400E-B199-0D29D87F9E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관련된 데이터와 알고리즘이 하나의 묶음으로 정리되어 있어야 한다</a:t>
            </a:r>
            <a:r>
              <a:rPr lang="en-US" altLang="ko-KR" dirty="0"/>
              <a:t>. </a:t>
            </a:r>
            <a:r>
              <a:rPr lang="ko-KR" altLang="en-US" dirty="0"/>
              <a:t>객체 지향 프로그래밍에서는 이것을 캡슐화</a:t>
            </a:r>
            <a:r>
              <a:rPr lang="en-US" altLang="ko-KR" dirty="0"/>
              <a:t>(encapsulation)</a:t>
            </a:r>
            <a:r>
              <a:rPr lang="ko-KR" altLang="en-US" dirty="0"/>
              <a:t>라고 부른다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AF3C43-F485-4CD7-84D9-A44B2728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604" y="3017745"/>
            <a:ext cx="5164791" cy="23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6FE34C-22F8-4400-A3D1-FAED49C6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캡슐화의 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CBC11-9A98-4206-9133-18E9E5DDAC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YDVYMjOStd125"/>
              </a:rPr>
              <a:t>캡슐화에는 </a:t>
            </a:r>
            <a:r>
              <a:rPr lang="en-US" altLang="ko-KR" sz="1800" b="0" i="0" u="none" strike="noStrike" baseline="0" dirty="0">
                <a:latin typeface="MinionPro-Regular"/>
              </a:rPr>
              <a:t>2</a:t>
            </a:r>
            <a:r>
              <a:rPr lang="ko-KR" altLang="en-US" sz="1800" b="0" i="0" u="none" strike="noStrike" baseline="0" dirty="0">
                <a:latin typeface="YDVYMjOStd125"/>
              </a:rPr>
              <a:t>가지의 목적이 있다</a:t>
            </a:r>
            <a:r>
              <a:rPr lang="en-US" altLang="ko-KR" sz="1800" b="0" i="0" u="none" strike="noStrike" baseline="0" dirty="0">
                <a:latin typeface="MinionPro-Regular"/>
              </a:rPr>
              <a:t>. </a:t>
            </a:r>
            <a:r>
              <a:rPr lang="ko-KR" altLang="en-US" sz="1800" b="0" i="0" u="none" strike="noStrike" baseline="0" dirty="0">
                <a:latin typeface="YDVYMjOStd125"/>
              </a:rPr>
              <a:t>캡슐화의 첫 번째 목적은 서로 관련된 데이터와 알고리즘을 하나로 묶는 것이다</a:t>
            </a:r>
            <a:r>
              <a:rPr lang="en-US" altLang="ko-KR" sz="1800" b="0" i="0" u="none" strike="noStrike" baseline="0" dirty="0">
                <a:latin typeface="MinionPro-Regular"/>
              </a:rPr>
              <a:t>.</a:t>
            </a:r>
          </a:p>
          <a:p>
            <a:pPr algn="l"/>
            <a:r>
              <a:rPr lang="ko-KR" altLang="en-US" dirty="0"/>
              <a:t>캡슐화의 두 번째 목적은 객체를 캡슐로 싸서 객체의 내부를 보호하는 것이다</a:t>
            </a:r>
            <a:r>
              <a:rPr lang="en-US" altLang="ko-KR" dirty="0"/>
              <a:t>. </a:t>
            </a:r>
            <a:r>
              <a:rPr lang="ko-KR" altLang="en-US" dirty="0"/>
              <a:t>즉 객체의 실제 구현 내용을 외부에 감추는 것이다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4C8510-4CF8-4E98-A6E1-AC82D6533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38" y="3307027"/>
            <a:ext cx="5908862" cy="195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98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4DDBA-E59D-4563-A98A-2DB68EFD6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정보은닉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FDF29-5821-4B2F-9919-97743C5F696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정보 은닉</a:t>
            </a:r>
            <a:r>
              <a:rPr lang="en-US" altLang="ko-KR" dirty="0"/>
              <a:t>(information hiding)</a:t>
            </a:r>
            <a:r>
              <a:rPr lang="ko-KR" altLang="en-US" dirty="0"/>
              <a:t>은 객체의 외부에서는 객체의 내부 데이터를 볼 수 없게 한다는 의미이다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객체 안의 데이터와 알고리즘은 외부에서 변경하지 못하게 막고</a:t>
            </a:r>
            <a:r>
              <a:rPr lang="en-US" altLang="ko-KR" dirty="0"/>
              <a:t>, </a:t>
            </a:r>
            <a:r>
              <a:rPr lang="ko-KR" altLang="en-US" dirty="0"/>
              <a:t>공개된 인터페이스를 통해서만 객체에 접근하도록 하는 개념이다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E7A0EE-134D-4CFB-A944-110C4F09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386" y="3040261"/>
            <a:ext cx="5919227" cy="343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09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4817B-7872-4B08-9C57-073AF278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소프트웨어 캡슐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F2B37AB-A8E8-4C00-8C46-4AACDA60043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22360" y="2685209"/>
            <a:ext cx="5133975" cy="34194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B49D2B-42F4-490F-9B7D-906DCD89C336}"/>
              </a:ext>
            </a:extLst>
          </p:cNvPr>
          <p:cNvSpPr txBox="1"/>
          <p:nvPr/>
        </p:nvSpPr>
        <p:spPr>
          <a:xfrm>
            <a:off x="923365" y="1689690"/>
            <a:ext cx="7189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소프트웨어 캡슐 내부가 어떻게 구성되어 있으며 어떻게 돌아가는지 전혀 신경 쓸 필요가 없다</a:t>
            </a:r>
            <a:r>
              <a:rPr lang="en-US" altLang="ko-KR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그냥 사용법만 익혀서 사용하면 된다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49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DAC19-52D4-40A2-8DD8-7D5A249F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공개인터페이스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52211E-E688-407E-B3F9-B87CB21BB9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세탁기 </a:t>
            </a:r>
            <a:r>
              <a:rPr lang="ko-KR" altLang="en-US" dirty="0" err="1"/>
              <a:t>위에있는</a:t>
            </a:r>
            <a:r>
              <a:rPr lang="ko-KR" altLang="en-US" dirty="0"/>
              <a:t> 버튼이 이것이 바로 클래스에 정의된 공개 인터페이스에 해당된다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D471D4-1108-4FC9-80AF-DD918B5C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5" y="2366682"/>
            <a:ext cx="6618904" cy="33492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2DD2512-8097-4C33-A4CE-C6AFD980EFC2}"/>
              </a:ext>
            </a:extLst>
          </p:cNvPr>
          <p:cNvSpPr/>
          <p:nvPr/>
        </p:nvSpPr>
        <p:spPr>
          <a:xfrm>
            <a:off x="1900518" y="5396753"/>
            <a:ext cx="878541" cy="224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5FAA6B0-E321-4DE4-B84D-F651C9378E1C}"/>
              </a:ext>
            </a:extLst>
          </p:cNvPr>
          <p:cNvSpPr/>
          <p:nvPr/>
        </p:nvSpPr>
        <p:spPr>
          <a:xfrm>
            <a:off x="4219329" y="5396753"/>
            <a:ext cx="878541" cy="2241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262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941D5B-E0A9-4576-AB06-1D9CB4B6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A8BD0-46D8-457C-9003-ED2279B48E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자동차 회사에서 새로운 모델을 개발할 때</a:t>
            </a:r>
            <a:r>
              <a:rPr lang="en-US" altLang="ko-KR" dirty="0"/>
              <a:t>, </a:t>
            </a:r>
            <a:r>
              <a:rPr lang="ko-KR" altLang="en-US" dirty="0"/>
              <a:t>기존의 모델을 수정하는 방법도 많이 선택한다</a:t>
            </a:r>
            <a:r>
              <a:rPr lang="en-US" altLang="ko-KR" dirty="0"/>
              <a:t>(</a:t>
            </a:r>
            <a:r>
              <a:rPr lang="ko-KR" altLang="en-US" dirty="0"/>
              <a:t>페이스리프트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우리는 이미 작성된 클래스</a:t>
            </a:r>
            <a:r>
              <a:rPr lang="en-US" altLang="ko-KR" dirty="0"/>
              <a:t>(</a:t>
            </a:r>
            <a:r>
              <a:rPr lang="ko-KR" altLang="en-US" dirty="0"/>
              <a:t>부모 클래스</a:t>
            </a:r>
            <a:r>
              <a:rPr lang="en-US" altLang="ko-KR" dirty="0"/>
              <a:t>)</a:t>
            </a:r>
            <a:r>
              <a:rPr lang="ko-KR" altLang="en-US" dirty="0"/>
              <a:t>를 이어받아서 새로운 클래스</a:t>
            </a:r>
            <a:r>
              <a:rPr lang="en-US" altLang="ko-KR" dirty="0"/>
              <a:t>(</a:t>
            </a:r>
            <a:r>
              <a:rPr lang="ko-KR" altLang="en-US" dirty="0"/>
              <a:t>자식 클래스</a:t>
            </a:r>
            <a:r>
              <a:rPr lang="en-US" altLang="ko-KR" dirty="0"/>
              <a:t>)</a:t>
            </a:r>
            <a:r>
              <a:rPr lang="ko-KR" altLang="en-US" dirty="0"/>
              <a:t>를 생성할 수 있다</a:t>
            </a:r>
            <a:r>
              <a:rPr lang="en-US" altLang="ko-KR" dirty="0"/>
              <a:t>. </a:t>
            </a:r>
            <a:r>
              <a:rPr lang="ko-KR" altLang="en-US" dirty="0"/>
              <a:t>자식 클래스는 부모 클래스의 속성과 동작을 물려받는다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078764-5E35-4D7D-B304-FF1BFAFCE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71" y="3429000"/>
            <a:ext cx="6825224" cy="235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8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3F50-CCEC-406F-8944-97BC85DE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장의 목표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DA61A48-0F34-4D73-B522-3A4615468F0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32355" y="1600200"/>
            <a:ext cx="6119793" cy="4495800"/>
          </a:xfrm>
        </p:spPr>
      </p:pic>
    </p:spTree>
    <p:extLst>
      <p:ext uri="{BB962C8B-B14F-4D97-AF65-F5344CB8AC3E}">
        <p14:creationId xmlns:p14="http://schemas.microsoft.com/office/powerpoint/2010/main" val="205947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E2ACA4-4851-45AA-ABB1-73FD0A898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2D582D-BBB3-4BFD-B467-B10038EB245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다형성이란</a:t>
            </a:r>
            <a:r>
              <a:rPr lang="en-US" altLang="ko-KR" dirty="0"/>
              <a:t>, </a:t>
            </a:r>
            <a:r>
              <a:rPr lang="ko-KR" altLang="en-US" dirty="0"/>
              <a:t>동일한 이름의 동작이라고 하여도 객체의 실제 타입에 따라서 동작의 내용이 </a:t>
            </a:r>
            <a:r>
              <a:rPr lang="ko-KR" altLang="en-US" dirty="0" err="1"/>
              <a:t>달라질수</a:t>
            </a:r>
            <a:r>
              <a:rPr lang="ko-KR" altLang="en-US" dirty="0"/>
              <a:t> 있다는 것을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B34AD4-BAEF-437D-9D4F-58447FC4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058" y="2853858"/>
            <a:ext cx="5527884" cy="269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75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88D2C-EC18-49CE-91A7-FBD206E05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89D4B2-FC45-4CA9-ACDC-2A9EA1C2608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추상화</a:t>
            </a:r>
            <a:r>
              <a:rPr lang="en-US" altLang="ko-KR" dirty="0"/>
              <a:t>(abstraction)</a:t>
            </a:r>
            <a:r>
              <a:rPr lang="ko-KR" altLang="en-US" dirty="0"/>
              <a:t>는 불필요한 정보는 숨기고 중요한 정보만을 표현함으로써 프로그램을 간단히 만드는 기법이다</a:t>
            </a:r>
            <a:r>
              <a:rPr lang="en-US" altLang="ko-KR" dirty="0"/>
              <a:t>. </a:t>
            </a:r>
            <a:r>
              <a:rPr lang="ko-KR" altLang="en-US" dirty="0"/>
              <a:t>추상화는 요즘 유행하는 “</a:t>
            </a:r>
            <a:r>
              <a:rPr lang="ko-KR" altLang="en-US" dirty="0" err="1"/>
              <a:t>미니멀리스트”를</a:t>
            </a:r>
            <a:r>
              <a:rPr lang="ko-KR" altLang="en-US" dirty="0"/>
              <a:t> 생각하면 이해하기 쉽다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A0AF9A-109F-4272-896A-0BDDB656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83" y="3055776"/>
            <a:ext cx="6308912" cy="220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5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B9DF2-EF82-4CC4-9F70-0BD7DEF0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3421EB6-16C3-419B-8E92-130F31FF737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25830"/>
            <a:ext cx="8153400" cy="2182657"/>
          </a:xfrm>
        </p:spPr>
      </p:pic>
    </p:spTree>
    <p:extLst>
      <p:ext uri="{BB962C8B-B14F-4D97-AF65-F5344CB8AC3E}">
        <p14:creationId xmlns:p14="http://schemas.microsoft.com/office/powerpoint/2010/main" val="963323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AD169-F299-4EBC-B999-059CCF0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71533-43BD-4A9D-B5B5-86090C2D0D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객체에 대한 설계도를 클래스</a:t>
            </a:r>
            <a:r>
              <a:rPr lang="en-US" altLang="ko-KR" dirty="0"/>
              <a:t>(class)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  <a:r>
              <a:rPr lang="ko-KR" altLang="en-US" dirty="0"/>
              <a:t>클래스란 특정한 종류의 객체들을 찍어내는 형틀</a:t>
            </a:r>
            <a:r>
              <a:rPr lang="en-US" altLang="ko-KR" dirty="0"/>
              <a:t>(template) </a:t>
            </a:r>
            <a:r>
              <a:rPr lang="ko-KR" altLang="en-US" dirty="0"/>
              <a:t>또는 청사진</a:t>
            </a:r>
            <a:r>
              <a:rPr lang="en-US" altLang="ko-KR" dirty="0"/>
              <a:t>(blueprint)</a:t>
            </a:r>
            <a:r>
              <a:rPr lang="ko-KR" altLang="en-US" dirty="0"/>
              <a:t>이라고도 할 수 있다</a:t>
            </a:r>
            <a:r>
              <a:rPr lang="en-US" altLang="ko-KR" dirty="0"/>
              <a:t>. </a:t>
            </a:r>
            <a:r>
              <a:rPr lang="ko-KR" altLang="en-US" dirty="0"/>
              <a:t>클래스로부터 만들어지는 각각의 객체를 그 클래스의 인스턴스</a:t>
            </a:r>
            <a:r>
              <a:rPr lang="en-US" altLang="ko-KR" dirty="0"/>
              <a:t>(instance)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D0B407-F9A9-47CD-B34F-1338FCDB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85" y="3104870"/>
            <a:ext cx="5396473" cy="280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93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AD169-F299-4EBC-B999-059CCF0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571533-43BD-4A9D-B5B5-86090C2D0D4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하나의 클래스로 </a:t>
            </a:r>
            <a:r>
              <a:rPr lang="ko-KR" altLang="en-US" dirty="0" err="1"/>
              <a:t>여러개의</a:t>
            </a:r>
            <a:r>
              <a:rPr lang="ko-KR" altLang="en-US" dirty="0"/>
              <a:t> 인스턴스를 찍어내지만</a:t>
            </a:r>
            <a:r>
              <a:rPr lang="en-US" altLang="ko-KR" dirty="0"/>
              <a:t>, </a:t>
            </a:r>
            <a:r>
              <a:rPr lang="ko-KR" altLang="en-US" dirty="0"/>
              <a:t>인스턴스마다 속성의 값은 다르다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FBFDF7-49CE-4AAA-926A-633A7EE0D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67" y="2537011"/>
            <a:ext cx="4777068" cy="33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EB4B2-351A-47A4-97BA-F576F6AC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클래스의 작성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E0BB35-0D72-45C3-BA46-014B96F89EB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35616"/>
            <a:ext cx="8153400" cy="2859555"/>
          </a:xfrm>
        </p:spPr>
      </p:pic>
    </p:spTree>
    <p:extLst>
      <p:ext uri="{BB962C8B-B14F-4D97-AF65-F5344CB8AC3E}">
        <p14:creationId xmlns:p14="http://schemas.microsoft.com/office/powerpoint/2010/main" val="125765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EB4B2-351A-47A4-97BA-F576F6AC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클래스의 작성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6AFEBA0-3926-4DCF-B101-A4332DDFFA7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71988"/>
            <a:ext cx="8153400" cy="331231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5D85DC-474D-428E-8BB5-B86A2AC4756F}"/>
              </a:ext>
            </a:extLst>
          </p:cNvPr>
          <p:cNvSpPr txBox="1"/>
          <p:nvPr/>
        </p:nvSpPr>
        <p:spPr>
          <a:xfrm>
            <a:off x="5405717" y="2866465"/>
            <a:ext cx="708213" cy="259976"/>
          </a:xfrm>
          <a:prstGeom prst="rect">
            <a:avLst/>
          </a:prstGeom>
          <a:solidFill>
            <a:srgbClr val="FFFAC2"/>
          </a:solidFill>
          <a:ln w="28575">
            <a:solidFill>
              <a:srgbClr val="F6923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굴림" panose="020B0600000101010101" pitchFamily="50" charset="-127"/>
                <a:ea typeface="굴림" panose="020B0600000101010101" pitchFamily="50" charset="-127"/>
              </a:rPr>
              <a:t>필드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8CC7D-7741-4224-9D40-4F20D08B3AB2}"/>
              </a:ext>
            </a:extLst>
          </p:cNvPr>
          <p:cNvSpPr txBox="1"/>
          <p:nvPr/>
        </p:nvSpPr>
        <p:spPr>
          <a:xfrm>
            <a:off x="5414682" y="3665409"/>
            <a:ext cx="708213" cy="259976"/>
          </a:xfrm>
          <a:prstGeom prst="rect">
            <a:avLst/>
          </a:prstGeom>
          <a:solidFill>
            <a:srgbClr val="FFFAC2"/>
          </a:solidFill>
          <a:ln w="28575">
            <a:solidFill>
              <a:srgbClr val="F6923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>
                <a:latin typeface="굴림" panose="020B0600000101010101" pitchFamily="50" charset="-127"/>
                <a:ea typeface="굴림" panose="020B0600000101010101" pitchFamily="50" charset="-127"/>
              </a:rPr>
              <a:t>메소드</a:t>
            </a:r>
            <a:endParaRPr lang="ko-KR" altLang="en-US" sz="11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3824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FDEAD0-5FE9-4D77-A858-DA6CCF3A3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8F952-2CEE-4FE1-9517-71482848942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클래스는 객체를 만들기 위한 설계도</a:t>
            </a:r>
            <a:r>
              <a:rPr lang="en-US" altLang="ko-KR" dirty="0"/>
              <a:t>(</a:t>
            </a:r>
            <a:r>
              <a:rPr lang="ko-KR" altLang="en-US" dirty="0"/>
              <a:t>틀</a:t>
            </a:r>
            <a:r>
              <a:rPr lang="en-US" altLang="ko-KR" dirty="0"/>
              <a:t>)</a:t>
            </a:r>
            <a:r>
              <a:rPr lang="ko-KR" altLang="en-US" dirty="0"/>
              <a:t>에 해당된다</a:t>
            </a:r>
            <a:r>
              <a:rPr lang="en-US" altLang="ko-KR" dirty="0"/>
              <a:t>. </a:t>
            </a:r>
            <a:r>
              <a:rPr lang="ko-KR" altLang="en-US" dirty="0"/>
              <a:t>설계도를 가지고 어떤 작업을 할 수는 없다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실제로 어떤 작업을 하려면 객체를 생성하여야 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BD0C79-456B-4722-A92F-D12857EC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01" y="2872629"/>
            <a:ext cx="6622116" cy="306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66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38C10AC-A71B-4E48-9DE6-70778D474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09" y="3293392"/>
            <a:ext cx="7501497" cy="15815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6D36336-C69A-4358-A691-9112E9CE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 단계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C9F86B-0855-448D-A20C-60A3FD8DDC3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ko-KR" altLang="en-US" dirty="0"/>
              <a:t>참조 변수를 선언</a:t>
            </a:r>
            <a:endParaRPr lang="en-US" altLang="ko-KR" dirty="0"/>
          </a:p>
          <a:p>
            <a:pPr marL="342900" indent="-342900">
              <a:buSzPct val="100000"/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SzPct val="100000"/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altLang="ko-KR" dirty="0"/>
              <a:t>new </a:t>
            </a:r>
            <a:r>
              <a:rPr lang="ko-KR" altLang="en-US" dirty="0"/>
              <a:t>연산자를 사용하여서 객체를 생성하고 객체의 </a:t>
            </a:r>
            <a:r>
              <a:rPr lang="ko-KR" altLang="en-US" dirty="0" err="1"/>
              <a:t>참조값을</a:t>
            </a:r>
            <a:r>
              <a:rPr lang="ko-KR" altLang="en-US" dirty="0"/>
              <a:t> 참조 변수에 저장</a:t>
            </a:r>
            <a:endParaRPr lang="en-US" altLang="ko-KR" dirty="0"/>
          </a:p>
          <a:p>
            <a:pPr marL="342900" indent="-342900">
              <a:buSzPct val="100000"/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SzPct val="100000"/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SzPct val="100000"/>
              <a:buFont typeface="+mj-lt"/>
              <a:buAutoNum type="arabicPeriod"/>
            </a:pPr>
            <a:endParaRPr lang="en-US" altLang="ko-KR" dirty="0"/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ko-KR" altLang="en-US" dirty="0"/>
              <a:t>객체의 필드와 메소드를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D48D20-6D95-4DD0-BBBA-FC8C761EB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09" y="2041433"/>
            <a:ext cx="7806298" cy="6527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1F1240-2CCB-4BAA-9613-15392CA9C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93" y="4972960"/>
            <a:ext cx="7643813" cy="160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55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04AB39-27B0-4F57-9525-A971C0A5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참조 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EA1DD9-4BE5-43FC-999F-56DE5EC4548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참조 변수는 객체를 참조할 때 사용되는 변수로서 여기에는 객체의 </a:t>
            </a:r>
            <a:r>
              <a:rPr lang="ko-KR" altLang="en-US" dirty="0" err="1"/>
              <a:t>참조값이</a:t>
            </a:r>
            <a:r>
              <a:rPr lang="ko-KR" altLang="en-US" dirty="0"/>
              <a:t> 저장된다</a:t>
            </a:r>
            <a:r>
              <a:rPr lang="en-US" altLang="ko-KR" dirty="0"/>
              <a:t>. </a:t>
            </a:r>
            <a:r>
              <a:rPr lang="ko-KR" altLang="en-US" dirty="0" err="1"/>
              <a:t>참조값은</a:t>
            </a:r>
            <a:r>
              <a:rPr lang="ko-KR" altLang="en-US" dirty="0"/>
              <a:t> 일반적으로 객체의 주소이다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14F4B9-8195-432D-BC07-FCB671F1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8" y="2932580"/>
            <a:ext cx="5503770" cy="184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66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2F098-CC9F-40A2-A203-1C54BB21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0ECCD-ACA9-46C8-BB87-9507D366255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1800" b="0" i="0" u="none" strike="noStrike" baseline="0" dirty="0">
                <a:latin typeface="YDVYMjOStd125"/>
              </a:rPr>
              <a:t>객체</a:t>
            </a:r>
            <a:r>
              <a:rPr lang="en-US" altLang="ko-KR" sz="1800" b="0" i="0" u="none" strike="noStrike" baseline="0" dirty="0">
                <a:latin typeface="YDVYMjOStd125"/>
              </a:rPr>
              <a:t>(object)</a:t>
            </a:r>
            <a:r>
              <a:rPr lang="ko-KR" altLang="en-US" sz="1800" b="0" i="0" u="none" strike="noStrike" baseline="0" dirty="0">
                <a:latin typeface="YDVYMjOStd125"/>
              </a:rPr>
              <a:t>를 사용하는 프로그래밍 방식을 객체 지향 프로그래밍</a:t>
            </a:r>
            <a:r>
              <a:rPr lang="en-US" altLang="ko-KR" sz="1800" b="0" i="0" u="none" strike="noStrike" baseline="0" dirty="0">
                <a:latin typeface="MinionPro-Regular"/>
              </a:rPr>
              <a:t>(OOP: Object-Oriented Programming)</a:t>
            </a:r>
            <a:r>
              <a:rPr lang="ko-KR" altLang="en-US" sz="1800" b="0" i="0" u="none" strike="noStrike" baseline="0" dirty="0">
                <a:latin typeface="YDVYMjOStd125"/>
              </a:rPr>
              <a:t>이라고 한다</a:t>
            </a:r>
            <a:r>
              <a:rPr lang="en-US" altLang="ko-KR" sz="1800" b="0" i="0" u="none" strike="noStrike" baseline="0" dirty="0">
                <a:latin typeface="MinionPro-Regular"/>
              </a:rPr>
              <a:t>. </a:t>
            </a:r>
          </a:p>
          <a:p>
            <a:pPr algn="l"/>
            <a:r>
              <a:rPr lang="en-US" altLang="ko-KR" sz="1800" b="0" i="0" u="none" strike="noStrike" baseline="0" dirty="0">
                <a:latin typeface="MinionPro-Regular"/>
              </a:rPr>
              <a:t>OOP</a:t>
            </a:r>
            <a:r>
              <a:rPr lang="ko-KR" altLang="en-US" sz="1800" b="0" i="0" u="none" strike="noStrike" baseline="0" dirty="0">
                <a:latin typeface="YDVYMjOStd125"/>
              </a:rPr>
              <a:t>는 실세계와 비슷하게 소프트웨어도 작성해보자는 방법론이다</a:t>
            </a:r>
            <a:r>
              <a:rPr lang="en-US" altLang="ko-KR" sz="1800" b="0" i="0" u="none" strike="noStrike" baseline="0" dirty="0">
                <a:latin typeface="MinionPro-Regular"/>
              </a:rPr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92ABBB-668B-4EF7-A4A4-6A04742A8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623" y="3173226"/>
            <a:ext cx="6189883" cy="27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32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2C6C62-ECBC-4A53-AC22-5863BD92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3B2FE2D-DAAD-40FC-ADDB-6A026759E57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47787"/>
            <a:ext cx="8153400" cy="192359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24D59A-1C0E-49FC-A2EB-4F30E766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47" y="3996770"/>
            <a:ext cx="8066801" cy="16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8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7439E-2B3B-4F83-A6CC-6281E477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3073BD0-9FF9-428F-A370-79A2D477911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36766" y="1519516"/>
            <a:ext cx="7312152" cy="4857170"/>
          </a:xfrm>
        </p:spPr>
      </p:pic>
    </p:spTree>
    <p:extLst>
      <p:ext uri="{BB962C8B-B14F-4D97-AF65-F5344CB8AC3E}">
        <p14:creationId xmlns:p14="http://schemas.microsoft.com/office/powerpoint/2010/main" val="171947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7439E-2B3B-4F83-A6CC-6281E4770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0005B4-C2C3-432E-9C2C-987D3CF3EA7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91260" y="1815353"/>
            <a:ext cx="7161479" cy="4046753"/>
          </a:xfrm>
        </p:spPr>
      </p:pic>
    </p:spTree>
    <p:extLst>
      <p:ext uri="{BB962C8B-B14F-4D97-AF65-F5344CB8AC3E}">
        <p14:creationId xmlns:p14="http://schemas.microsoft.com/office/powerpoint/2010/main" val="192958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20D60-9FF8-4931-B370-AA2C0620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A31D635-5465-4444-97E3-31D37791A05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73557"/>
            <a:ext cx="8153400" cy="4349085"/>
          </a:xfrm>
        </p:spPr>
      </p:pic>
    </p:spTree>
    <p:extLst>
      <p:ext uri="{BB962C8B-B14F-4D97-AF65-F5344CB8AC3E}">
        <p14:creationId xmlns:p14="http://schemas.microsoft.com/office/powerpoint/2010/main" val="3263830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120D60-9FF8-4931-B370-AA2C06206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07C8379-722D-4F7C-9EE0-179290BF1D1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48461" y="1636059"/>
            <a:ext cx="6447077" cy="4495800"/>
          </a:xfrm>
        </p:spPr>
      </p:pic>
    </p:spTree>
    <p:extLst>
      <p:ext uri="{BB962C8B-B14F-4D97-AF65-F5344CB8AC3E}">
        <p14:creationId xmlns:p14="http://schemas.microsoft.com/office/powerpoint/2010/main" val="941663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F3A96-E5BD-4F17-BAF7-E8B6BC3A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Television </a:t>
            </a:r>
            <a:r>
              <a:rPr lang="ko-KR" altLang="en-US" dirty="0"/>
              <a:t>클래스 작성하고 객체 생성해보기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CD447D4-D28F-4A76-8048-541F9A1411A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78542" y="1146157"/>
            <a:ext cx="7351058" cy="5610577"/>
          </a:xfrm>
        </p:spPr>
      </p:pic>
    </p:spTree>
    <p:extLst>
      <p:ext uri="{BB962C8B-B14F-4D97-AF65-F5344CB8AC3E}">
        <p14:creationId xmlns:p14="http://schemas.microsoft.com/office/powerpoint/2010/main" val="430157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6F3A96-E5BD-4F17-BAF7-E8B6BC3AC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Television </a:t>
            </a:r>
            <a:r>
              <a:rPr lang="ko-KR" altLang="en-US" dirty="0"/>
              <a:t>클래스 작성하고 객체 생성해보기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37DFB77-AF0C-40ED-A510-6567051AF6D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39168"/>
            <a:ext cx="8153400" cy="1884263"/>
          </a:xfrm>
        </p:spPr>
      </p:pic>
    </p:spTree>
    <p:extLst>
      <p:ext uri="{BB962C8B-B14F-4D97-AF65-F5344CB8AC3E}">
        <p14:creationId xmlns:p14="http://schemas.microsoft.com/office/powerpoint/2010/main" val="2697784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E1B53B-1160-474B-95AF-DD3DB175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65029B-A0EB-4A38-8B77-11E1BEA9F9E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29419"/>
            <a:ext cx="8153400" cy="3200231"/>
          </a:xfrm>
        </p:spPr>
      </p:pic>
    </p:spTree>
    <p:extLst>
      <p:ext uri="{BB962C8B-B14F-4D97-AF65-F5344CB8AC3E}">
        <p14:creationId xmlns:p14="http://schemas.microsoft.com/office/powerpoint/2010/main" val="2988575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040FA-504B-4545-98D4-FA4E89A4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오버로딩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2922BB-03FF-4FE1-8645-BE67B4819F7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자바에서는 같은 이름의 메소드가 여러 개 존재할 수 있다</a:t>
            </a:r>
            <a:r>
              <a:rPr lang="en-US" altLang="ko-KR" dirty="0"/>
              <a:t>. </a:t>
            </a:r>
            <a:r>
              <a:rPr lang="ko-KR" altLang="en-US" dirty="0"/>
              <a:t>이것을 메소드 오버로딩</a:t>
            </a:r>
            <a:r>
              <a:rPr lang="en-US" altLang="ko-KR" dirty="0"/>
              <a:t>(method overloading)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r>
              <a:rPr lang="ko-KR" altLang="en-US" dirty="0"/>
              <a:t>오버로딩을 우리말로 번역하자면 “</a:t>
            </a:r>
            <a:r>
              <a:rPr lang="ko-KR" altLang="en-US" dirty="0" err="1"/>
              <a:t>중복정의”라고</a:t>
            </a:r>
            <a:r>
              <a:rPr lang="ko-KR" altLang="en-US" dirty="0"/>
              <a:t>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8936C7-6B72-4A4D-BB63-37B078D26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68" y="2942103"/>
            <a:ext cx="6675344" cy="21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43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F16E67E-4517-4A0A-B6E2-4C5DDA22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90" y="4849908"/>
            <a:ext cx="7751669" cy="130044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7F040FA-504B-4545-98D4-FA4E89A4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AA7BBC-227F-4CF9-8CC1-CAC052294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65" y="1488005"/>
            <a:ext cx="7751669" cy="348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82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763C4-26B5-4DA9-A76C-B726D9D8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9B4E94-9647-4B65-90D0-ACF0A89B842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객체들은 객체 나름대로의 고유한 기능을 수행하면서 다른 객체들과 상호 작용한다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객체들은 메시지</a:t>
            </a:r>
            <a:r>
              <a:rPr lang="en-US" altLang="ko-KR" dirty="0"/>
              <a:t>(message)</a:t>
            </a:r>
            <a:r>
              <a:rPr lang="ko-KR" altLang="en-US" dirty="0"/>
              <a:t>를 통하여 상호 작용하고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8C8FF4-9168-4BAF-A49E-943FB6C5F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70" y="3358403"/>
            <a:ext cx="5588060" cy="198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36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C56C6-417A-4C60-B613-F2CF0A9D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오버로딩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45F887B-F965-4CEA-A359-3A4D451AFD4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66362"/>
            <a:ext cx="8153400" cy="208644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AFA458-CC00-41F2-8ED6-35955902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3" y="4288015"/>
            <a:ext cx="8264025" cy="13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21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78A41-22B2-42C0-A2A2-58B1DAFC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5EA0F-B8A8-4FE6-8A6A-57F9954EEDF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</a:t>
            </a:r>
            <a:r>
              <a:rPr lang="en-US" altLang="ko-KR" dirty="0"/>
              <a:t>(constructor)</a:t>
            </a:r>
            <a:r>
              <a:rPr lang="ko-KR" altLang="en-US" dirty="0"/>
              <a:t>는 객체가 생성될 때 객체를 초기화하는 특수한 메소드이다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26AD42-AC89-4662-904C-72A0A6017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14" y="2531689"/>
            <a:ext cx="6596903" cy="30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5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8954B7-C18C-4C75-9616-F90F981B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015F330-873D-4848-982B-E72AFF8915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084991" y="434297"/>
            <a:ext cx="6681057" cy="598940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FC85EC-2DB1-496B-9D66-AB9339BFA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5" y="5759296"/>
            <a:ext cx="1755346" cy="6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05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2F4BD-938F-4EBE-A38E-EB0F3D4D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AAEDFE-FD84-44F0-96ED-F84BBE3FD47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79026"/>
            <a:ext cx="8153400" cy="2022478"/>
          </a:xfrm>
        </p:spPr>
      </p:pic>
    </p:spTree>
    <p:extLst>
      <p:ext uri="{BB962C8B-B14F-4D97-AF65-F5344CB8AC3E}">
        <p14:creationId xmlns:p14="http://schemas.microsoft.com/office/powerpoint/2010/main" val="1542494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0434-B149-4AD1-A796-E4AB6604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4105AA2-7B4A-41C9-805E-171BCE71963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10883" y="1600200"/>
            <a:ext cx="7757183" cy="4495800"/>
          </a:xfrm>
        </p:spPr>
      </p:pic>
    </p:spTree>
    <p:extLst>
      <p:ext uri="{BB962C8B-B14F-4D97-AF65-F5344CB8AC3E}">
        <p14:creationId xmlns:p14="http://schemas.microsoft.com/office/powerpoint/2010/main" val="667278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0434-B149-4AD1-A796-E4AB66040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0E85998-DE1D-4541-91F7-797F93034FD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26460" y="1735612"/>
            <a:ext cx="6936304" cy="3386776"/>
          </a:xfrm>
        </p:spPr>
      </p:pic>
    </p:spTree>
    <p:extLst>
      <p:ext uri="{BB962C8B-B14F-4D97-AF65-F5344CB8AC3E}">
        <p14:creationId xmlns:p14="http://schemas.microsoft.com/office/powerpoint/2010/main" val="3926126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3963A9-E33E-4C02-9EE5-C1DAD65BB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B15F4C-EB27-4954-8882-AD2CF7CA29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기본 생성자</a:t>
            </a:r>
            <a:r>
              <a:rPr lang="en-US" altLang="ko-KR" dirty="0"/>
              <a:t>(default </a:t>
            </a:r>
            <a:r>
              <a:rPr lang="en-US" altLang="ko-KR" dirty="0" err="1"/>
              <a:t>contrcutor</a:t>
            </a:r>
            <a:r>
              <a:rPr lang="en-US" altLang="ko-KR" dirty="0"/>
              <a:t>)</a:t>
            </a:r>
            <a:r>
              <a:rPr lang="ko-KR" altLang="en-US" dirty="0"/>
              <a:t>는 매개 변수가 없는 생성자이다</a:t>
            </a:r>
            <a:r>
              <a:rPr lang="en-US" altLang="ko-KR" dirty="0"/>
              <a:t>. </a:t>
            </a:r>
            <a:r>
              <a:rPr lang="ko-KR" altLang="en-US" dirty="0"/>
              <a:t>만약 개발자가 생성자를 하나도 정의하지 않으면 자바 컴파일러는 기본 생성자를 자동으로 만든다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A06FEF-0571-4A54-8D4E-E3988EAA3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95" y="2742525"/>
            <a:ext cx="7172057" cy="352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05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03AB8-F606-44A0-951E-B9E601A5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생성자가 추가되는 않는 경우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30986B1-508B-480D-9DB2-401CB81BA6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76597" y="1886069"/>
            <a:ext cx="6825502" cy="3254953"/>
          </a:xfrm>
        </p:spPr>
      </p:pic>
    </p:spTree>
    <p:extLst>
      <p:ext uri="{BB962C8B-B14F-4D97-AF65-F5344CB8AC3E}">
        <p14:creationId xmlns:p14="http://schemas.microsoft.com/office/powerpoint/2010/main" val="3483063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ED237D-B746-43C8-BC4B-1514D9A3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 참조</a:t>
            </a:r>
            <a:r>
              <a:rPr lang="en-US" altLang="ko-KR" dirty="0"/>
              <a:t> </a:t>
            </a:r>
            <a:r>
              <a:rPr lang="ko-KR" altLang="en-US" dirty="0"/>
              <a:t>변수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BBC6BB0-B812-4E30-9A8F-7318F7A4684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7590" y="3045112"/>
            <a:ext cx="7663516" cy="277339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E1DA89-A498-4149-91ED-86463EAF2DC6}"/>
              </a:ext>
            </a:extLst>
          </p:cNvPr>
          <p:cNvSpPr txBox="1"/>
          <p:nvPr/>
        </p:nvSpPr>
        <p:spPr>
          <a:xfrm>
            <a:off x="857590" y="1670491"/>
            <a:ext cx="7750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this</a:t>
            </a:r>
            <a:r>
              <a:rPr lang="ko-KR" altLang="en-US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는 현재 객체 자신을 가리키는 참조 변수이다</a:t>
            </a:r>
            <a:r>
              <a:rPr lang="en-US" altLang="ko-KR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this</a:t>
            </a:r>
            <a:r>
              <a:rPr lang="ko-KR" altLang="en-US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는 컴파일러에서 자동으로 생성한다</a:t>
            </a:r>
            <a:r>
              <a:rPr lang="en-US" altLang="ko-KR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흔히 생성자에서 매개 변수 이름과 필드 이름이 동일한 경우에 혼동을 막기 위해서 사용한다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381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74A61-A0C0-4049-887B-320BC20E1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E7BACA-E0B5-4ED5-A685-B6F47BBB904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this()</a:t>
            </a:r>
            <a:r>
              <a:rPr lang="ko-KR" altLang="en-US" dirty="0"/>
              <a:t>는 다른 생성자를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F43FC3-9010-4DDB-88D5-462BFE43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36" y="2189168"/>
            <a:ext cx="7395882" cy="39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72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C6271-864C-438A-B0A7-42A721DE2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B89DAA-1ACB-4815-9231-3736BA1EB28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객체는 상태와 동작을 가지고 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객체의 상태</a:t>
            </a:r>
            <a:r>
              <a:rPr lang="en-US" altLang="ko-KR" dirty="0"/>
              <a:t>(state)</a:t>
            </a:r>
            <a:r>
              <a:rPr lang="ko-KR" altLang="en-US" dirty="0"/>
              <a:t>는 객체의 속성이다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객체의 동작</a:t>
            </a:r>
            <a:r>
              <a:rPr lang="en-US" altLang="ko-KR" dirty="0"/>
              <a:t>(behavior)</a:t>
            </a:r>
            <a:r>
              <a:rPr lang="ko-KR" altLang="en-US" dirty="0"/>
              <a:t>은 객체가 취할 수 있는 동작이다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2DCBCA-0A99-46A6-9259-DCE3678BF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89" y="3153895"/>
            <a:ext cx="6747118" cy="294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69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B1FC7-C667-418B-87AC-1F747342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55E6A4F-31F9-47A7-94A4-43CE6E0441C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81811"/>
            <a:ext cx="8153400" cy="1248718"/>
          </a:xfrm>
        </p:spPr>
      </p:pic>
    </p:spTree>
    <p:extLst>
      <p:ext uri="{BB962C8B-B14F-4D97-AF65-F5344CB8AC3E}">
        <p14:creationId xmlns:p14="http://schemas.microsoft.com/office/powerpoint/2010/main" val="1639034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8F00E3-C76B-480B-9A8D-CFBAD50A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397FE938-0543-403E-BA46-DF29D3FE35B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84776"/>
            <a:ext cx="8153400" cy="24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56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3CBC3-0F9E-4A18-9CE2-B74A7E5F2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접근제어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8AB0A3-C0EF-4207-9E0F-27965DC3B2B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접근 제어</a:t>
            </a:r>
            <a:r>
              <a:rPr lang="en-US" altLang="ko-KR" dirty="0"/>
              <a:t>(access control)</a:t>
            </a:r>
            <a:r>
              <a:rPr lang="ko-KR" altLang="en-US" dirty="0"/>
              <a:t>란 클래스의 멤버에 접근하는 것을 제어하는 것이다</a:t>
            </a:r>
            <a:r>
              <a:rPr lang="en-US" altLang="ko-KR" dirty="0"/>
              <a:t>. public</a:t>
            </a:r>
            <a:r>
              <a:rPr lang="ko-KR" altLang="en-US" dirty="0"/>
              <a:t>이나 </a:t>
            </a:r>
            <a:r>
              <a:rPr lang="en-US" altLang="ko-KR" dirty="0"/>
              <a:t>private</a:t>
            </a:r>
            <a:r>
              <a:rPr lang="ko-KR" altLang="en-US" dirty="0"/>
              <a:t>의 접근 지정자를 멤버 앞에 붙여서 접근을 제한하게 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A77DDA-3BE2-4AEB-AF37-FA2831593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34" y="2498265"/>
            <a:ext cx="4473389" cy="397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1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A0B12-09CD-4A9A-B4BB-FEA9DCD6A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접근 제어 지정자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9286F0E-FBC8-44D1-944A-7C808B9BAFF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00879"/>
            <a:ext cx="8153400" cy="16588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24BD2-3E1F-4B8E-9088-BCDF99B65E3A}"/>
              </a:ext>
            </a:extLst>
          </p:cNvPr>
          <p:cNvSpPr txBox="1"/>
          <p:nvPr/>
        </p:nvSpPr>
        <p:spPr>
          <a:xfrm>
            <a:off x="3412708" y="1855694"/>
            <a:ext cx="1159292" cy="276999"/>
          </a:xfrm>
          <a:prstGeom prst="rect">
            <a:avLst/>
          </a:prstGeom>
          <a:solidFill>
            <a:srgbClr val="FFF3DB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굴림" panose="020B0600000101010101" pitchFamily="50" charset="-127"/>
                <a:ea typeface="굴림" panose="020B0600000101010101" pitchFamily="50" charset="-127"/>
              </a:rPr>
              <a:t>동일한 클래스</a:t>
            </a:r>
          </a:p>
        </p:txBody>
      </p:sp>
    </p:spTree>
    <p:extLst>
      <p:ext uri="{BB962C8B-B14F-4D97-AF65-F5344CB8AC3E}">
        <p14:creationId xmlns:p14="http://schemas.microsoft.com/office/powerpoint/2010/main" val="2885573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2576E-29F7-447F-9ED3-4DB6B2D5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4024BD7-CE29-4B76-89B9-BA9839056D2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58252" y="1600200"/>
            <a:ext cx="7262446" cy="4495800"/>
          </a:xfrm>
        </p:spPr>
      </p:pic>
    </p:spTree>
    <p:extLst>
      <p:ext uri="{BB962C8B-B14F-4D97-AF65-F5344CB8AC3E}">
        <p14:creationId xmlns:p14="http://schemas.microsoft.com/office/powerpoint/2010/main" val="22239073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44085-EF7D-4898-98E5-55DDDF2AF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제어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78DF989-0B41-402D-8DCF-EE65C2EC0CC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93376"/>
            <a:ext cx="8153400" cy="3161963"/>
          </a:xfrm>
        </p:spPr>
      </p:pic>
    </p:spTree>
    <p:extLst>
      <p:ext uri="{BB962C8B-B14F-4D97-AF65-F5344CB8AC3E}">
        <p14:creationId xmlns:p14="http://schemas.microsoft.com/office/powerpoint/2010/main" val="24216889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EF145-6DB3-49C5-8D29-EB690C99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접근자와 설정자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023B9-B61D-4170-8111-70E850A2F3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필드값을</a:t>
            </a:r>
            <a:r>
              <a:rPr lang="ko-KR" altLang="en-US" dirty="0"/>
              <a:t> 반환하는 </a:t>
            </a:r>
            <a:r>
              <a:rPr lang="ko-KR" altLang="en-US" dirty="0" err="1"/>
              <a:t>접근자</a:t>
            </a:r>
            <a:r>
              <a:rPr lang="en-US" altLang="ko-KR" dirty="0"/>
              <a:t>(getters), </a:t>
            </a:r>
            <a:r>
              <a:rPr lang="ko-KR" altLang="en-US" dirty="0" err="1"/>
              <a:t>필드값을</a:t>
            </a:r>
            <a:r>
              <a:rPr lang="ko-KR" altLang="en-US" dirty="0"/>
              <a:t> 설정하는 설정자</a:t>
            </a:r>
            <a:r>
              <a:rPr lang="en-US" altLang="ko-KR" dirty="0"/>
              <a:t>(setters)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이러한 메소드는 대개 </a:t>
            </a:r>
            <a:r>
              <a:rPr lang="en-US" altLang="ko-KR" dirty="0"/>
              <a:t>get</a:t>
            </a:r>
            <a:r>
              <a:rPr lang="ko-KR" altLang="en-US" dirty="0"/>
              <a:t>이나 </a:t>
            </a:r>
            <a:r>
              <a:rPr lang="en-US" altLang="ko-KR" dirty="0"/>
              <a:t>set</a:t>
            </a:r>
            <a:r>
              <a:rPr lang="ko-KR" altLang="en-US" dirty="0"/>
              <a:t>이 메소드 이름 앞에 붙여진다</a:t>
            </a:r>
            <a:r>
              <a:rPr lang="en-US" altLang="ko-KR" dirty="0"/>
              <a:t>. </a:t>
            </a:r>
            <a:r>
              <a:rPr lang="ko-KR" altLang="en-US" dirty="0"/>
              <a:t>예를 들면 </a:t>
            </a:r>
            <a:r>
              <a:rPr lang="en-US" altLang="ko-KR" dirty="0" err="1"/>
              <a:t>getBalance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ko-KR" altLang="en-US" dirty="0" err="1"/>
              <a:t>접근자이고</a:t>
            </a:r>
            <a:r>
              <a:rPr lang="ko-KR" altLang="en-US" dirty="0"/>
              <a:t> </a:t>
            </a:r>
            <a:r>
              <a:rPr lang="en-US" altLang="ko-KR" dirty="0" err="1"/>
              <a:t>setBalance</a:t>
            </a:r>
            <a:r>
              <a:rPr lang="en-US" altLang="ko-KR" dirty="0"/>
              <a:t>()</a:t>
            </a:r>
            <a:r>
              <a:rPr lang="ko-KR" altLang="en-US" dirty="0"/>
              <a:t>는 설정자이다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2E20A-4E2F-4A97-92C0-E0BE1673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435" y="3080244"/>
            <a:ext cx="6571129" cy="256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32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41809-24CD-4191-9DFE-1F651D5AE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잡근자와</a:t>
            </a:r>
            <a:r>
              <a:rPr lang="ko-KR" altLang="en-US" dirty="0"/>
              <a:t> 설정자 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956ABC9-EF92-49A1-89C5-D94904951B9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77551" y="1600107"/>
            <a:ext cx="6254190" cy="277270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79AAF2-3FD8-405A-88C9-E170C1539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51" y="4272756"/>
            <a:ext cx="6173507" cy="235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13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EF6CDE-B638-47DF-AF08-286C58FA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접근자와 설정자를 사용하는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EB7EA-AEFD-4169-8B93-CBC8A709CD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접근자와 설정자를 사용해야만 나중에 클래스를 업그레이드할 때 편하다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접근자에서 매개 변수를 통하여 잘못된 값이 넘어오는 경우</a:t>
            </a:r>
            <a:r>
              <a:rPr lang="en-US" altLang="ko-KR" dirty="0"/>
              <a:t>, </a:t>
            </a:r>
            <a:r>
              <a:rPr lang="ko-KR" altLang="en-US" dirty="0"/>
              <a:t>이를 사전에 차단할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필요할 때마다 </a:t>
            </a:r>
            <a:r>
              <a:rPr lang="ko-KR" altLang="en-US" dirty="0" err="1"/>
              <a:t>필드값을</a:t>
            </a:r>
            <a:r>
              <a:rPr lang="ko-KR" altLang="en-US" dirty="0"/>
              <a:t> 동적으로 계산하여 반환할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접근자만을 제공하면 자동적으로 읽기만 가능한 필드를 만들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7AED69-1948-42C3-9784-358BA6F1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90" y="3725325"/>
            <a:ext cx="7442762" cy="20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21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F1BE8-1C42-4117-B8C1-6E53D5A7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F5D6A5-2688-4059-BDDA-9606D24DCC7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02422" y="1786758"/>
            <a:ext cx="8153400" cy="1128472"/>
          </a:xfrm>
        </p:spPr>
      </p:pic>
    </p:spTree>
    <p:extLst>
      <p:ext uri="{BB962C8B-B14F-4D97-AF65-F5344CB8AC3E}">
        <p14:creationId xmlns:p14="http://schemas.microsoft.com/office/powerpoint/2010/main" val="14154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75B22-8C13-4668-A20D-C89D0B40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기법의 발전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0373D1-C3C1-4CEB-864B-7184BA504A5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09650" y="2173661"/>
            <a:ext cx="7124700" cy="3133725"/>
          </a:xfrm>
        </p:spPr>
      </p:pic>
    </p:spTree>
    <p:extLst>
      <p:ext uri="{BB962C8B-B14F-4D97-AF65-F5344CB8AC3E}">
        <p14:creationId xmlns:p14="http://schemas.microsoft.com/office/powerpoint/2010/main" val="1653589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4DA98-58C1-432F-8F7C-1C6B578D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안전한</a:t>
            </a:r>
            <a:r>
              <a:rPr lang="en-US" altLang="ko-KR" dirty="0"/>
              <a:t> </a:t>
            </a:r>
            <a:r>
              <a:rPr lang="ko-KR" altLang="en-US" dirty="0"/>
              <a:t>배열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DD0ABE-C754-44E3-AFC0-37570BDCA21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만약 인덱스가 배열의 크기를 벗어나게 되면 실행 오류가 발생한다</a:t>
            </a:r>
            <a:r>
              <a:rPr lang="en-US" altLang="ko-KR" dirty="0"/>
              <a:t>. </a:t>
            </a:r>
            <a:r>
              <a:rPr lang="ko-KR" altLang="en-US" dirty="0"/>
              <a:t>따라서 실행 오류를 발생하지 않는 안전한 배열을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A27E97-6370-4A1C-B146-CF3C1E3B5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66" y="2754125"/>
            <a:ext cx="4095750" cy="2371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F653A-6080-4817-AE9A-E3CBF66867D4}"/>
              </a:ext>
            </a:extLst>
          </p:cNvPr>
          <p:cNvSpPr txBox="1"/>
          <p:nvPr/>
        </p:nvSpPr>
        <p:spPr>
          <a:xfrm>
            <a:off x="3204342" y="2951348"/>
            <a:ext cx="157767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&lt;&lt;</a:t>
            </a:r>
            <a:r>
              <a:rPr lang="en-US" altLang="ko-KR" sz="1600" dirty="0" err="1"/>
              <a:t>SafeArray</a:t>
            </a:r>
            <a:r>
              <a:rPr lang="en-US" altLang="ko-KR" sz="1600" dirty="0"/>
              <a:t>&gt;&gt;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86897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4DA98-58C1-432F-8F7C-1C6B578D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안전한</a:t>
            </a:r>
            <a:r>
              <a:rPr lang="en-US" altLang="ko-KR" dirty="0"/>
              <a:t> </a:t>
            </a:r>
            <a:r>
              <a:rPr lang="ko-KR" altLang="en-US" dirty="0"/>
              <a:t>배열 만들기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F88F2ED-A05C-434C-92F0-D69CD409BEE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05435" y="1600200"/>
            <a:ext cx="7769932" cy="4381962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1C4A4E7-1D77-4690-BAE1-6EF1DB5663BE}"/>
              </a:ext>
            </a:extLst>
          </p:cNvPr>
          <p:cNvSpPr/>
          <p:nvPr/>
        </p:nvSpPr>
        <p:spPr>
          <a:xfrm>
            <a:off x="5871883" y="5480138"/>
            <a:ext cx="2586465" cy="502024"/>
          </a:xfrm>
          <a:prstGeom prst="rect">
            <a:avLst/>
          </a:prstGeom>
          <a:solidFill>
            <a:srgbClr val="E8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5939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4DA98-58C1-432F-8F7C-1C6B578D4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안전한</a:t>
            </a:r>
            <a:r>
              <a:rPr lang="en-US" altLang="ko-KR" dirty="0"/>
              <a:t> </a:t>
            </a:r>
            <a:r>
              <a:rPr lang="ko-KR" altLang="en-US" dirty="0"/>
              <a:t>배열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560D21D-6DDE-4440-BC18-31425C4A1A4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42198" y="1600200"/>
            <a:ext cx="6893256" cy="4773706"/>
          </a:xfr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1C7AA9-88B9-424A-9EFC-4B9DA554A6EE}"/>
              </a:ext>
            </a:extLst>
          </p:cNvPr>
          <p:cNvSpPr/>
          <p:nvPr/>
        </p:nvSpPr>
        <p:spPr>
          <a:xfrm>
            <a:off x="1739153" y="1600200"/>
            <a:ext cx="2586465" cy="502024"/>
          </a:xfrm>
          <a:prstGeom prst="rect">
            <a:avLst/>
          </a:prstGeom>
          <a:solidFill>
            <a:srgbClr val="E8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914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EB14F-38A2-4C6D-952C-F49D592C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무엇을 클래스로 만들어야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F03E0C-792C-44A9-A143-D72BD5C94A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TV, </a:t>
            </a:r>
            <a:r>
              <a:rPr lang="ko-KR" altLang="en-US" dirty="0"/>
              <a:t>자동차와 같이</a:t>
            </a:r>
            <a:r>
              <a:rPr lang="en-US" altLang="ko-KR" dirty="0"/>
              <a:t>, </a:t>
            </a:r>
            <a:r>
              <a:rPr lang="ko-KR" altLang="en-US" dirty="0"/>
              <a:t>실제 생활에서 사용되는 객체들은</a:t>
            </a:r>
            <a:r>
              <a:rPr lang="en-US" altLang="ko-KR" dirty="0"/>
              <a:t>, </a:t>
            </a:r>
            <a:r>
              <a:rPr lang="ko-KR" altLang="en-US" dirty="0"/>
              <a:t>클래스로 작성하기가 비교적 쉽다</a:t>
            </a:r>
            <a:r>
              <a:rPr lang="en-US" altLang="ko-KR" dirty="0"/>
              <a:t>. </a:t>
            </a:r>
            <a:r>
              <a:rPr lang="ko-KR" altLang="en-US" dirty="0"/>
              <a:t>하지만 프로그램 안에서는 실제 생활에는 사용되지 않는</a:t>
            </a:r>
            <a:r>
              <a:rPr lang="en-US" altLang="ko-KR" dirty="0"/>
              <a:t>, </a:t>
            </a:r>
            <a:r>
              <a:rPr lang="ko-KR" altLang="en-US" dirty="0"/>
              <a:t>추상적인 객체들도 많이 존재한다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요구 사항이 문서화되면 클래스 식별 과정을 시작할 수 있다</a:t>
            </a:r>
            <a:r>
              <a:rPr lang="en-US" altLang="ko-KR" dirty="0"/>
              <a:t>. </a:t>
            </a:r>
            <a:r>
              <a:rPr lang="ko-KR" altLang="en-US" dirty="0"/>
              <a:t>요구 사항에서 클래스를 식별하는 한 가지 방법은 모든 “</a:t>
            </a:r>
            <a:r>
              <a:rPr lang="ko-KR" altLang="en-US" dirty="0" err="1"/>
              <a:t>명사”를</a:t>
            </a:r>
            <a:r>
              <a:rPr lang="ko-KR" altLang="en-US" dirty="0"/>
              <a:t> 표시하는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EFF533-F25A-40AF-A96D-0540E805F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06" y="3679422"/>
            <a:ext cx="6911788" cy="242518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CE3EB60-4C64-4CBC-A49D-013A5D469087}"/>
              </a:ext>
            </a:extLst>
          </p:cNvPr>
          <p:cNvSpPr/>
          <p:nvPr/>
        </p:nvSpPr>
        <p:spPr>
          <a:xfrm>
            <a:off x="1057835" y="4419600"/>
            <a:ext cx="510989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EFD4FDA-909B-40FB-9D68-29D8207B77F5}"/>
              </a:ext>
            </a:extLst>
          </p:cNvPr>
          <p:cNvSpPr/>
          <p:nvPr/>
        </p:nvSpPr>
        <p:spPr>
          <a:xfrm>
            <a:off x="2366683" y="4434816"/>
            <a:ext cx="510989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984161A-AFF8-4522-8930-74E515F11095}"/>
              </a:ext>
            </a:extLst>
          </p:cNvPr>
          <p:cNvSpPr/>
          <p:nvPr/>
        </p:nvSpPr>
        <p:spPr>
          <a:xfrm>
            <a:off x="1627095" y="4788922"/>
            <a:ext cx="510989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6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19163-4B30-4B60-BB71-E4B531205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결정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31856D-205C-4BD9-B8F9-D9C1880F6A3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요구 사항 문서에서 “</a:t>
            </a:r>
            <a:r>
              <a:rPr lang="ko-KR" altLang="en-US" dirty="0" err="1"/>
              <a:t>동사”에</a:t>
            </a:r>
            <a:r>
              <a:rPr lang="ko-KR" altLang="en-US" dirty="0"/>
              <a:t> 해당되는 부분이 메소드가 되는 경우가 많다</a:t>
            </a:r>
            <a:r>
              <a:rPr lang="en-US" altLang="ko-KR" dirty="0"/>
              <a:t>. </a:t>
            </a:r>
            <a:r>
              <a:rPr lang="ko-KR" altLang="en-US" dirty="0"/>
              <a:t>앞의 요구 사항 문서에서 “고객들은 자신의 계좌에 돈을 입금할 수 있으며 계좌에서 돈을 인출할 수 있다</a:t>
            </a:r>
            <a:r>
              <a:rPr lang="en-US" altLang="ko-KR" dirty="0"/>
              <a:t>.”</a:t>
            </a:r>
            <a:r>
              <a:rPr lang="ko-KR" altLang="en-US" dirty="0"/>
              <a:t>라는 문장이 있다</a:t>
            </a:r>
            <a:r>
              <a:rPr lang="en-US" altLang="ko-KR" dirty="0"/>
              <a:t>. </a:t>
            </a:r>
            <a:r>
              <a:rPr lang="ko-KR" altLang="en-US" dirty="0"/>
              <a:t>여기서 “입금한다”</a:t>
            </a:r>
            <a:r>
              <a:rPr lang="en-US" altLang="ko-KR" dirty="0"/>
              <a:t>, “</a:t>
            </a:r>
            <a:r>
              <a:rPr lang="ko-KR" altLang="en-US" dirty="0" err="1"/>
              <a:t>인출한다”와</a:t>
            </a:r>
            <a:r>
              <a:rPr lang="ko-KR" altLang="en-US" dirty="0"/>
              <a:t> 같은 동사는 </a:t>
            </a:r>
            <a:r>
              <a:rPr lang="en-US" altLang="ko-KR" dirty="0"/>
              <a:t>deposit(), withdraw() </a:t>
            </a:r>
            <a:r>
              <a:rPr lang="ko-KR" altLang="en-US" dirty="0"/>
              <a:t>메소드로 </a:t>
            </a:r>
            <a:r>
              <a:rPr lang="ko-KR" altLang="en-US" dirty="0" err="1"/>
              <a:t>매핑시킬</a:t>
            </a:r>
            <a:r>
              <a:rPr lang="ko-KR" altLang="en-US" dirty="0"/>
              <a:t>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A8081D-C878-4BA2-A36F-9E17A1706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06" y="3692868"/>
            <a:ext cx="6911788" cy="2425189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16A6BF4A-D62C-4B93-ADA2-48BA1887762B}"/>
              </a:ext>
            </a:extLst>
          </p:cNvPr>
          <p:cNvSpPr/>
          <p:nvPr/>
        </p:nvSpPr>
        <p:spPr>
          <a:xfrm>
            <a:off x="3460377" y="4663416"/>
            <a:ext cx="510989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1098792-824C-4C04-9BC9-87151DA9EAA0}"/>
              </a:ext>
            </a:extLst>
          </p:cNvPr>
          <p:cNvSpPr/>
          <p:nvPr/>
        </p:nvSpPr>
        <p:spPr>
          <a:xfrm>
            <a:off x="2466728" y="4905463"/>
            <a:ext cx="510989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521517C-35BC-43F8-ABFC-0863E78BDBBD}"/>
              </a:ext>
            </a:extLst>
          </p:cNvPr>
          <p:cNvSpPr/>
          <p:nvPr/>
        </p:nvSpPr>
        <p:spPr>
          <a:xfrm>
            <a:off x="2929934" y="5277498"/>
            <a:ext cx="510989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1536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214B5-8417-4E31-A4D1-1D3F63FD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간의 관계를 결정한다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ECF5CB-7FD5-4E7E-A819-FA9B41C5E1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이러한 클래스 간의 관계를 설정하는 부분은 객체 지향 설계에서 가장 어려운 부분이다</a:t>
            </a:r>
            <a:r>
              <a:rPr lang="en-US" altLang="ko-KR" dirty="0"/>
              <a:t>. </a:t>
            </a:r>
            <a:r>
              <a:rPr lang="ko-KR" altLang="en-US" dirty="0"/>
              <a:t>개발자는 많은 결정을 내려야 한다</a:t>
            </a:r>
            <a:r>
              <a:rPr lang="en-US" altLang="ko-KR" dirty="0"/>
              <a:t>. </a:t>
            </a:r>
            <a:r>
              <a:rPr lang="ko-KR" altLang="en-US" dirty="0"/>
              <a:t>가장 중요한 결정은 다음의 </a:t>
            </a:r>
            <a:r>
              <a:rPr lang="en-US" altLang="ko-KR" dirty="0"/>
              <a:t>2</a:t>
            </a:r>
            <a:r>
              <a:rPr lang="ko-KR" altLang="en-US" dirty="0"/>
              <a:t>가지이다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</a:p>
          <a:p>
            <a:pPr lvl="1"/>
            <a:r>
              <a:rPr lang="ko-KR" altLang="en-US" dirty="0"/>
              <a:t>구성</a:t>
            </a:r>
            <a:r>
              <a:rPr lang="en-US" altLang="ko-KR" dirty="0"/>
              <a:t>(Composition)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787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UML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UML(Unified Modeling Language):</a:t>
            </a:r>
            <a:r>
              <a:rPr lang="ko-KR" altLang="en-US" dirty="0"/>
              <a:t> </a:t>
            </a:r>
            <a:r>
              <a:rPr lang="en-US" altLang="ko-KR" dirty="0"/>
              <a:t>UML</a:t>
            </a:r>
            <a:r>
              <a:rPr lang="ko-KR" altLang="en-US" dirty="0"/>
              <a:t>은 클래스만을 그리는 도구는 아니고 </a:t>
            </a:r>
            <a:r>
              <a:rPr lang="ko-KR" altLang="en-US" dirty="0" err="1"/>
              <a:t>객체지향설계</a:t>
            </a:r>
            <a:r>
              <a:rPr lang="ko-KR" altLang="en-US" dirty="0"/>
              <a:t> 시에 사용되는 일반적인 모델링 언어라고 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UML</a:t>
            </a:r>
            <a:r>
              <a:rPr lang="ko-KR" altLang="en-US" dirty="0"/>
              <a:t>을 사용하면 소프트웨어를 본격적으로 작성하기 전에 구현하고자 하는 시스템을 시각화하여 검토할 수 있다</a:t>
            </a:r>
            <a:r>
              <a:rPr lang="en-US" altLang="ko-KR" dirty="0"/>
              <a:t>. </a:t>
            </a:r>
            <a:endParaRPr lang="ko-KR" altLang="en-US" dirty="0"/>
          </a:p>
          <a:p>
            <a:pPr eaLnBrk="1" hangingPunct="1"/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13" y="3775671"/>
            <a:ext cx="7719309" cy="215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0BE6B4-4363-45E2-A816-525465086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684" y="2687241"/>
            <a:ext cx="1628503" cy="11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201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가시성 표시자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필드나 </a:t>
            </a:r>
            <a:r>
              <a:rPr lang="ko-KR" altLang="en-US" dirty="0" err="1"/>
              <a:t>메소드의</a:t>
            </a:r>
            <a:r>
              <a:rPr lang="ko-KR" altLang="en-US" dirty="0"/>
              <a:t> 이름 앞에는 가시성 표시자</a:t>
            </a:r>
            <a:r>
              <a:rPr lang="en-US" altLang="ko-KR" dirty="0"/>
              <a:t>(visibility indicator)</a:t>
            </a:r>
            <a:r>
              <a:rPr lang="ko-KR" altLang="en-US" dirty="0"/>
              <a:t>가 올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+</a:t>
            </a:r>
            <a:r>
              <a:rPr lang="ko-KR" altLang="en-US" dirty="0"/>
              <a:t>는 </a:t>
            </a:r>
            <a:r>
              <a:rPr lang="en-US" altLang="ko-KR" dirty="0"/>
              <a:t>public</a:t>
            </a:r>
            <a:r>
              <a:rPr lang="ko-KR" altLang="en-US" dirty="0"/>
              <a:t>을</a:t>
            </a:r>
            <a:r>
              <a:rPr lang="en-US" altLang="ko-KR" dirty="0"/>
              <a:t>, –</a:t>
            </a:r>
            <a:r>
              <a:rPr lang="ko-KR" altLang="en-US" dirty="0"/>
              <a:t>는 </a:t>
            </a:r>
            <a:r>
              <a:rPr lang="en-US" altLang="ko-KR" dirty="0"/>
              <a:t>private</a:t>
            </a:r>
            <a:r>
              <a:rPr lang="ko-KR" altLang="en-US" dirty="0"/>
              <a:t>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70" y="3014101"/>
            <a:ext cx="18383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4479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0" dirty="0"/>
              <a:t>클래스 간의 관계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B9CAA8-9A79-4459-8589-20E607DB1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01" y="1908559"/>
            <a:ext cx="7285258" cy="28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371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CB89F-8ADB-4CD2-B20A-570A2644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의존 관계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41613-2AA3-4389-A652-1831FF301F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의존</a:t>
            </a:r>
            <a:r>
              <a:rPr lang="en-US" altLang="ko-KR" dirty="0"/>
              <a:t>(dependency)</a:t>
            </a:r>
            <a:r>
              <a:rPr lang="ko-KR" altLang="en-US" dirty="0"/>
              <a:t>이란 하나의 클래스가 다른 클래스를 사용하는 관계이다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3BA117-6343-4607-8D18-C5397AE40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1" y="2192478"/>
            <a:ext cx="6884894" cy="408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9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72718-856B-4BBB-888D-D5F262522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절차지향 프로그래밍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CD0FC-9EA3-4CD3-893A-35C807DD0EB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절차 지향 프로그래밍은 프로시저</a:t>
            </a:r>
            <a:r>
              <a:rPr lang="en-US" altLang="ko-KR" dirty="0"/>
              <a:t>(procedure)</a:t>
            </a:r>
            <a:r>
              <a:rPr lang="ko-KR" altLang="en-US" dirty="0"/>
              <a:t>에 기반을 두고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“</a:t>
            </a:r>
            <a:r>
              <a:rPr lang="ko-KR" altLang="en-US" dirty="0" err="1"/>
              <a:t>절차”라는</a:t>
            </a:r>
            <a:r>
              <a:rPr lang="ko-KR" altLang="en-US" dirty="0"/>
              <a:t> 용어는 “</a:t>
            </a:r>
            <a:r>
              <a:rPr lang="en-US" altLang="ko-KR" dirty="0"/>
              <a:t>procedure”</a:t>
            </a:r>
            <a:r>
              <a:rPr lang="ko-KR" altLang="en-US" dirty="0"/>
              <a:t>를 번역한 것이며</a:t>
            </a:r>
            <a:r>
              <a:rPr lang="en-US" altLang="ko-KR" dirty="0"/>
              <a:t>, </a:t>
            </a:r>
            <a:r>
              <a:rPr lang="ko-KR" altLang="en-US" dirty="0"/>
              <a:t>프로시저는 함수 또는 서브루틴을 뜻한다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절차 지향 프로그래밍에서 프로그램은 함수</a:t>
            </a:r>
            <a:r>
              <a:rPr lang="en-US" altLang="ko-KR" dirty="0"/>
              <a:t>(</a:t>
            </a:r>
            <a:r>
              <a:rPr lang="ko-KR" altLang="en-US" dirty="0"/>
              <a:t>프로시저</a:t>
            </a:r>
            <a:r>
              <a:rPr lang="en-US" altLang="ko-KR" dirty="0"/>
              <a:t>)</a:t>
            </a:r>
            <a:r>
              <a:rPr lang="ko-KR" altLang="en-US" dirty="0"/>
              <a:t>들의 집합으로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DF7323-97EF-4448-B074-129FE4CF8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256" y="3587655"/>
            <a:ext cx="6978183" cy="28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101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A6ADC-CF0C-4AE2-A975-1402C971C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7D97A2C-AEEC-48BB-B3F2-1D0C2BE989D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58621"/>
            <a:ext cx="8153400" cy="1415052"/>
          </a:xfrm>
        </p:spPr>
      </p:pic>
    </p:spTree>
    <p:extLst>
      <p:ext uri="{BB962C8B-B14F-4D97-AF65-F5344CB8AC3E}">
        <p14:creationId xmlns:p14="http://schemas.microsoft.com/office/powerpoint/2010/main" val="34983378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A976E-3AA8-4872-ABB1-B2ED4416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자동차 클래스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5100C-0E4D-45AA-8C7B-4BBA8102241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자동차를 나타내는 클래스를 정의하여 보자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자동차 객체의 경우 속성은 색상</a:t>
            </a:r>
            <a:r>
              <a:rPr lang="en-US" altLang="ko-KR" dirty="0"/>
              <a:t>, </a:t>
            </a:r>
            <a:r>
              <a:rPr lang="ko-KR" altLang="en-US" dirty="0"/>
              <a:t>현재 속도</a:t>
            </a:r>
            <a:r>
              <a:rPr lang="en-US" altLang="ko-KR" dirty="0"/>
              <a:t>, </a:t>
            </a:r>
            <a:r>
              <a:rPr lang="ko-KR" altLang="en-US" dirty="0"/>
              <a:t>현재 기어 등이다</a:t>
            </a:r>
            <a:r>
              <a:rPr lang="en-US" altLang="ko-KR" dirty="0"/>
              <a:t>. </a:t>
            </a:r>
            <a:r>
              <a:rPr lang="ko-KR" altLang="en-US" dirty="0"/>
              <a:t>자동차의 동작은 기어 변속하기</a:t>
            </a:r>
            <a:r>
              <a:rPr lang="en-US" altLang="ko-KR" dirty="0"/>
              <a:t>, </a:t>
            </a:r>
            <a:r>
              <a:rPr lang="ko-KR" altLang="en-US" dirty="0"/>
              <a:t>가속하기</a:t>
            </a:r>
            <a:r>
              <a:rPr lang="en-US" altLang="ko-KR" dirty="0"/>
              <a:t>, </a:t>
            </a:r>
            <a:r>
              <a:rPr lang="ko-KR" altLang="en-US" dirty="0"/>
              <a:t>감속하기 등이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8DCBAB-0141-4F0B-8B57-299D45D31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06" y="3064126"/>
            <a:ext cx="6884894" cy="242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355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A976E-3AA8-4872-ABB1-B2ED4416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자동차 클래스 작성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5FC061F-0FDC-43DE-8705-AD290077B93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85366" y="228600"/>
            <a:ext cx="6948808" cy="6535189"/>
          </a:xfrm>
        </p:spPr>
      </p:pic>
    </p:spTree>
    <p:extLst>
      <p:ext uri="{BB962C8B-B14F-4D97-AF65-F5344CB8AC3E}">
        <p14:creationId xmlns:p14="http://schemas.microsoft.com/office/powerpoint/2010/main" val="41307186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CBA1D-14C2-46FA-9572-4D2C248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은행 계좌 클래스 작성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4C0967-D75E-4A4A-8E41-93A1B752FD8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은행 계좌를 클래스로 정의하여 보자</a:t>
            </a:r>
            <a:r>
              <a:rPr lang="en-US" altLang="ko-KR" dirty="0"/>
              <a:t>. </a:t>
            </a:r>
            <a:r>
              <a:rPr lang="ko-KR" altLang="en-US" dirty="0"/>
              <a:t>먼저 잔액은 변수 </a:t>
            </a:r>
            <a:r>
              <a:rPr lang="en-US" altLang="ko-KR" dirty="0"/>
              <a:t>balance</a:t>
            </a:r>
            <a:r>
              <a:rPr lang="ko-KR" altLang="en-US" dirty="0"/>
              <a:t>로 표시한다</a:t>
            </a:r>
            <a:r>
              <a:rPr lang="en-US" altLang="ko-KR" dirty="0"/>
              <a:t>. </a:t>
            </a:r>
            <a:r>
              <a:rPr lang="ko-KR" altLang="en-US" dirty="0"/>
              <a:t>예금 입금은 </a:t>
            </a:r>
            <a:r>
              <a:rPr lang="en-US" altLang="ko-KR" dirty="0"/>
              <a:t>deposit() </a:t>
            </a:r>
            <a:r>
              <a:rPr lang="ko-KR" altLang="en-US" dirty="0"/>
              <a:t>메소드로</a:t>
            </a:r>
            <a:r>
              <a:rPr lang="en-US" altLang="ko-KR" dirty="0"/>
              <a:t>, </a:t>
            </a:r>
            <a:r>
              <a:rPr lang="ko-KR" altLang="en-US" dirty="0"/>
              <a:t>예금 인출은 </a:t>
            </a:r>
            <a:r>
              <a:rPr lang="en-US" altLang="ko-KR" dirty="0"/>
              <a:t>withdraw() </a:t>
            </a:r>
            <a:r>
              <a:rPr lang="ko-KR" altLang="en-US" dirty="0"/>
              <a:t>메소드로 나타내면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B6985A-09F5-4679-9B44-50969CD4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609" y="2795867"/>
            <a:ext cx="44577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2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CBA1D-14C2-46FA-9572-4D2C248E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은행 계좌 클래스 작성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941CE0D-F966-4D96-B2C2-92DBEEB8443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24732" y="228600"/>
            <a:ext cx="7068508" cy="6400800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2AEDCDE-6296-4922-8CA7-DC9E11B7B462}"/>
              </a:ext>
            </a:extLst>
          </p:cNvPr>
          <p:cNvSpPr/>
          <p:nvPr/>
        </p:nvSpPr>
        <p:spPr>
          <a:xfrm>
            <a:off x="4643718" y="1828800"/>
            <a:ext cx="690282" cy="224118"/>
          </a:xfrm>
          <a:prstGeom prst="rect">
            <a:avLst/>
          </a:prstGeom>
          <a:solidFill>
            <a:srgbClr val="E8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7250C-568A-46D5-B8A2-2D8E4F4400D7}"/>
              </a:ext>
            </a:extLst>
          </p:cNvPr>
          <p:cNvSpPr/>
          <p:nvPr/>
        </p:nvSpPr>
        <p:spPr>
          <a:xfrm>
            <a:off x="4689348" y="2093259"/>
            <a:ext cx="690282" cy="224118"/>
          </a:xfrm>
          <a:prstGeom prst="rect">
            <a:avLst/>
          </a:prstGeom>
          <a:solidFill>
            <a:srgbClr val="E8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919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DBB23-CFCA-4817-8DB2-13FD8FF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윈도우</a:t>
            </a:r>
            <a:r>
              <a:rPr lang="en-US" altLang="ko-KR" dirty="0"/>
              <a:t> </a:t>
            </a:r>
            <a:r>
              <a:rPr lang="ko-KR" altLang="en-US" dirty="0"/>
              <a:t>생성해보기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A2D25B-6B81-445B-BB2A-F6D958B5B79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자바에서 윈도우를 나타내는 클래스는 </a:t>
            </a:r>
            <a:r>
              <a:rPr lang="en-US" altLang="ko-KR" dirty="0" err="1"/>
              <a:t>JFrame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윈도우를 만들 때 가장 힘든 작업이 윈도우의 기본 값들을 설정하는 부분이다</a:t>
            </a:r>
            <a:r>
              <a:rPr lang="en-US" altLang="ko-KR" dirty="0"/>
              <a:t>. </a:t>
            </a:r>
            <a:r>
              <a:rPr lang="ko-KR" altLang="en-US" dirty="0"/>
              <a:t>객체 지향 방법에서는 “생성자” 개념이 있어서 이 부분이 아주 쉽게 가능하다</a:t>
            </a:r>
            <a:r>
              <a:rPr lang="en-US" altLang="ko-KR" dirty="0"/>
              <a:t>. </a:t>
            </a:r>
            <a:r>
              <a:rPr lang="ko-KR" altLang="en-US" dirty="0"/>
              <a:t>개발자가 아무 것도 설정하지 않아도 생성자에서 기본값으로 설정된다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0178FC-52AC-4FC6-A4B4-89312966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344" y="3189194"/>
            <a:ext cx="35718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0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DBB23-CFCA-4817-8DB2-13FD8FFD2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윈도우</a:t>
            </a:r>
            <a:r>
              <a:rPr lang="en-US" altLang="ko-KR" dirty="0"/>
              <a:t> </a:t>
            </a:r>
            <a:r>
              <a:rPr lang="ko-KR" altLang="en-US" dirty="0"/>
              <a:t>생성해보기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6CA4400-7318-4762-9684-0022DF20295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09802"/>
            <a:ext cx="8153400" cy="3320784"/>
          </a:xfrm>
        </p:spPr>
      </p:pic>
    </p:spTree>
    <p:extLst>
      <p:ext uri="{BB962C8B-B14F-4D97-AF65-F5344CB8AC3E}">
        <p14:creationId xmlns:p14="http://schemas.microsoft.com/office/powerpoint/2010/main" val="1951747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0791-F69F-452E-943C-CD7A4DA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주사위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65192-306D-42E4-B20C-D07755595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주사위를 </a:t>
            </a:r>
            <a:r>
              <a:rPr lang="en-US" altLang="ko-KR" dirty="0"/>
              <a:t>Dice </a:t>
            </a:r>
            <a:r>
              <a:rPr lang="ko-KR" altLang="en-US" dirty="0"/>
              <a:t>클래스로 모델링한다</a:t>
            </a:r>
            <a:r>
              <a:rPr lang="en-US" altLang="ko-KR" dirty="0"/>
              <a:t>. Dice </a:t>
            </a:r>
            <a:r>
              <a:rPr lang="ko-KR" altLang="en-US" dirty="0"/>
              <a:t>클래스는 주사위면</a:t>
            </a:r>
            <a:r>
              <a:rPr lang="en-US" altLang="ko-KR" dirty="0"/>
              <a:t>(face)</a:t>
            </a:r>
            <a:r>
              <a:rPr lang="ko-KR" altLang="en-US" dirty="0"/>
              <a:t>을 필드로 가지고 있고 </a:t>
            </a:r>
            <a:r>
              <a:rPr lang="en-US" altLang="ko-KR" dirty="0"/>
              <a:t>roll(), </a:t>
            </a:r>
            <a:r>
              <a:rPr lang="en-US" altLang="ko-KR" dirty="0" err="1"/>
              <a:t>getValue</a:t>
            </a:r>
            <a:r>
              <a:rPr lang="en-US" altLang="ko-KR" dirty="0"/>
              <a:t>(), </a:t>
            </a:r>
            <a:r>
              <a:rPr lang="en-US" altLang="ko-KR" dirty="0" err="1"/>
              <a:t>setValue</a:t>
            </a:r>
            <a:r>
              <a:rPr lang="en-US" altLang="ko-KR" dirty="0"/>
              <a:t>() </a:t>
            </a:r>
            <a:r>
              <a:rPr lang="ko-KR" altLang="en-US" dirty="0"/>
              <a:t>등의 메소드를 가지고 있다</a:t>
            </a:r>
            <a:r>
              <a:rPr lang="en-US" altLang="ko-KR" dirty="0"/>
              <a:t>. </a:t>
            </a:r>
            <a:r>
              <a:rPr lang="ko-KR" altLang="en-US" dirty="0"/>
              <a:t>생성자에서는 주사위면을 </a:t>
            </a:r>
            <a:r>
              <a:rPr lang="en-US" altLang="ko-KR" dirty="0"/>
              <a:t>0</a:t>
            </a:r>
            <a:r>
              <a:rPr lang="ko-KR" altLang="en-US" dirty="0"/>
              <a:t>으로 초기화한다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B273A-BF8F-4482-AE67-BDB4F4CDB0CE}"/>
              </a:ext>
            </a:extLst>
          </p:cNvPr>
          <p:cNvSpPr txBox="1"/>
          <p:nvPr/>
        </p:nvSpPr>
        <p:spPr>
          <a:xfrm>
            <a:off x="1237128" y="3312457"/>
            <a:ext cx="7431741" cy="1268508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l"/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주사위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1= 5 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주사위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2= 5</a:t>
            </a:r>
          </a:p>
          <a:p>
            <a:pPr algn="l"/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주사위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1= 3 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주사위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2= 4</a:t>
            </a:r>
          </a:p>
          <a:p>
            <a:pPr algn="l"/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주사위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1= 1 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주사위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2= 1</a:t>
            </a:r>
          </a:p>
          <a:p>
            <a:pPr algn="l"/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(1, 1)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이 나오는데 걸린 횟수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= 3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A186A2-8629-4D34-81F6-2A9AF6F48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3695" y="3173504"/>
            <a:ext cx="744070" cy="74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0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085" y="1671917"/>
            <a:ext cx="8504044" cy="4872317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gray">
          <a:xfrm>
            <a:off x="595223" y="1792941"/>
            <a:ext cx="7211683" cy="366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16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객체 지향 방법은 실세계가 객체로 구성되어 있는 것처럼 소프트웨어도 객체로 구성하는 방법론이다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절차 지향은 함수를 사용하여 프로그램을 작성하는 방법이다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함수는 재사용하기가 어렵다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객체 지향을 이루고 있는 핵심적인 개념에는 “캡슐화”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상속”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다형성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“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추상화” 등이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캡슐화는 객체의 속성과 동작을 하나로 묶는 것을 의미한다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내부 구현을 알 수 없게 은닉하는 것도 캡슐화에 포함된다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상속은 다른 클래스를 재사용하는 강력한 방법이다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객체는 속성과 동작으로 정의된다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프로그램에서는 속성은 필드로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동작은 메소드로 구현된다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자바에서는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사용하여 객체를 생성한다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객체를 생성하기 전에 반드시 객체를 참조하는 변수를 먼저 선언하여야 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메소드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오버로딩이란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이름은 동일하지만 매개 변수가 다른 메소드를 여러 개 정의하는 것이다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06" y="5387596"/>
            <a:ext cx="1160037" cy="10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7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Q &amp; A</a:t>
            </a:r>
          </a:p>
        </p:txBody>
      </p:sp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89" y="2417955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Male Teacher Cartoon Free Stock Photo - Public Domain Pictu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48" y="1788893"/>
            <a:ext cx="3668245" cy="26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29CD15-8430-4EEB-8349-735A9E31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절차지향의 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8EDC7F-5CC0-476F-B6CE-5588043196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서로 </a:t>
            </a:r>
            <a:r>
              <a:rPr lang="ko-KR" altLang="en-US" dirty="0" err="1"/>
              <a:t>관련있는</a:t>
            </a:r>
            <a:r>
              <a:rPr lang="ko-KR" altLang="en-US" dirty="0"/>
              <a:t> 함수와 데이터가 분리된다</a:t>
            </a:r>
            <a:r>
              <a:rPr lang="en-US" altLang="ko-KR" dirty="0"/>
              <a:t>. </a:t>
            </a:r>
          </a:p>
          <a:p>
            <a:pPr algn="l"/>
            <a:r>
              <a:rPr lang="en-US" altLang="ko-KR" sz="1800" dirty="0">
                <a:latin typeface="YDVYMjOStd125"/>
              </a:rPr>
              <a:t>(</a:t>
            </a:r>
            <a:r>
              <a:rPr lang="ko-KR" altLang="en-US" sz="1800" dirty="0">
                <a:latin typeface="YDVYMjOStd125"/>
              </a:rPr>
              <a:t>예</a:t>
            </a:r>
            <a:r>
              <a:rPr lang="en-US" altLang="ko-KR" sz="1800" dirty="0">
                <a:latin typeface="YDVYMjOStd125"/>
              </a:rPr>
              <a:t>) </a:t>
            </a:r>
            <a:r>
              <a:rPr lang="ko-KR" altLang="en-US" sz="1800" dirty="0">
                <a:latin typeface="YDVYMjOStd125"/>
              </a:rPr>
              <a:t>앞장</a:t>
            </a:r>
            <a:r>
              <a:rPr lang="ko-KR" altLang="en-US" sz="1800" b="0" i="0" u="none" strike="noStrike" baseline="0" dirty="0">
                <a:latin typeface="YDVYMjOStd125"/>
              </a:rPr>
              <a:t>의 코드에서 원의 반지름을 나타내는 </a:t>
            </a:r>
            <a:r>
              <a:rPr lang="en-US" altLang="ko-KR" sz="1800" b="0" i="0" u="none" strike="noStrike" baseline="0" dirty="0">
                <a:latin typeface="MinionPro-Regular"/>
              </a:rPr>
              <a:t>radius</a:t>
            </a:r>
            <a:r>
              <a:rPr lang="ko-KR" altLang="en-US" sz="1800" b="0" i="0" u="none" strike="noStrike" baseline="0" dirty="0">
                <a:latin typeface="YDVYMjOStd125"/>
              </a:rPr>
              <a:t>와 이 데이터를 사용하는 함수 </a:t>
            </a:r>
            <a:r>
              <a:rPr lang="en-US" altLang="ko-KR" sz="1800" b="0" i="0" u="none" strike="noStrike" baseline="0" dirty="0" err="1">
                <a:latin typeface="MinionPro-Regular"/>
              </a:rPr>
              <a:t>getCircleArea</a:t>
            </a:r>
            <a:r>
              <a:rPr lang="en-US" altLang="ko-KR" sz="1800" b="0" i="0" u="none" strike="noStrike" baseline="0" dirty="0">
                <a:latin typeface="MinionPro-Regular"/>
              </a:rPr>
              <a:t>()</a:t>
            </a:r>
            <a:r>
              <a:rPr lang="ko-KR" altLang="en-US" sz="1800" b="0" i="0" u="none" strike="noStrike" baseline="0" dirty="0">
                <a:latin typeface="YDVYMjOStd125"/>
              </a:rPr>
              <a:t>는 서로 분리되어 있다</a:t>
            </a:r>
            <a:r>
              <a:rPr lang="en-US" altLang="ko-KR" sz="1800" b="0" i="0" u="none" strike="noStrike" baseline="0" dirty="0">
                <a:latin typeface="MinionPro-Regular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A83CBB-F3C9-47AC-B5BB-B9ED7853A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423" y="2971240"/>
            <a:ext cx="71818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87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3AA1F-0610-40EF-8F07-19390E02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지향이 나오게 된 동기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B50E6-5643-455F-9DDC-55E9A69260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컴퓨터 하드웨어는 원하는 부품을 조립하여 만들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컴퓨터 소프트웨어는 원하는 함수를 조립하여 만들 수 없다</a:t>
            </a:r>
            <a:r>
              <a:rPr lang="en-US" altLang="ko-KR" dirty="0"/>
              <a:t>. </a:t>
            </a:r>
            <a:r>
              <a:rPr lang="ko-KR" altLang="en-US" dirty="0"/>
              <a:t>코드와 데이터를 묶는 방법이 없었기 때문이다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86E741-39E7-46F6-8543-44C4A0DA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86" y="2998524"/>
            <a:ext cx="7398124" cy="347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50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2421</TotalTime>
  <Words>1502</Words>
  <Application>Microsoft Office PowerPoint</Application>
  <PresentationFormat>화면 슬라이드 쇼(4:3)</PresentationFormat>
  <Paragraphs>165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7" baseType="lpstr">
      <vt:lpstr>MinionPro-Regular</vt:lpstr>
      <vt:lpstr>YDVYMjOStd125</vt:lpstr>
      <vt:lpstr>굴림</vt:lpstr>
      <vt:lpstr>Arial</vt:lpstr>
      <vt:lpstr>Tw Cen MT</vt:lpstr>
      <vt:lpstr>Wingdings</vt:lpstr>
      <vt:lpstr>Wingdings 2</vt:lpstr>
      <vt:lpstr>가을</vt:lpstr>
      <vt:lpstr>4장 클래스와 객체 I</vt:lpstr>
      <vt:lpstr>4장의 목표</vt:lpstr>
      <vt:lpstr>객체지향 프로그래밍</vt:lpstr>
      <vt:lpstr>객체지향 프로그래밍</vt:lpstr>
      <vt:lpstr>객체</vt:lpstr>
      <vt:lpstr>프로그래밍 기법의 발전</vt:lpstr>
      <vt:lpstr>절차지향 프로그래밍</vt:lpstr>
      <vt:lpstr>절차지향의 문제점</vt:lpstr>
      <vt:lpstr>객체 지향이 나오게 된 동기</vt:lpstr>
      <vt:lpstr>객체 지향 프로그래밍</vt:lpstr>
      <vt:lpstr>객체 지향 프로그래밍의 간단한 예</vt:lpstr>
      <vt:lpstr>절차 지향 vs 객체 지향</vt:lpstr>
      <vt:lpstr>객체지향의 특징</vt:lpstr>
      <vt:lpstr>캡슐화</vt:lpstr>
      <vt:lpstr>캡슐화의 목적</vt:lpstr>
      <vt:lpstr>정보은닉</vt:lpstr>
      <vt:lpstr>소프트웨어 캡슐</vt:lpstr>
      <vt:lpstr>공개인터페이스</vt:lpstr>
      <vt:lpstr>상속</vt:lpstr>
      <vt:lpstr>다형성</vt:lpstr>
      <vt:lpstr>추상화</vt:lpstr>
      <vt:lpstr>중간점검</vt:lpstr>
      <vt:lpstr>클래스란?</vt:lpstr>
      <vt:lpstr>클래스란?</vt:lpstr>
      <vt:lpstr>클래스의 작성</vt:lpstr>
      <vt:lpstr>클래스의 작성</vt:lpstr>
      <vt:lpstr>객체생성</vt:lpstr>
      <vt:lpstr>객체 생성 단계</vt:lpstr>
      <vt:lpstr>참조 변수</vt:lpstr>
      <vt:lpstr>경고</vt:lpstr>
      <vt:lpstr>예제: </vt:lpstr>
      <vt:lpstr>예제: </vt:lpstr>
      <vt:lpstr>예제:</vt:lpstr>
      <vt:lpstr>예제:</vt:lpstr>
      <vt:lpstr>예제: Television 클래스 작성하고 객체 생성해보기</vt:lpstr>
      <vt:lpstr>예제: Television 클래스 작성하고 객체 생성해보기</vt:lpstr>
      <vt:lpstr>중간점검</vt:lpstr>
      <vt:lpstr>메소드 오버로딩</vt:lpstr>
      <vt:lpstr>예제</vt:lpstr>
      <vt:lpstr>메소드 오버로딩</vt:lpstr>
      <vt:lpstr>생성자</vt:lpstr>
      <vt:lpstr>생성자</vt:lpstr>
      <vt:lpstr>생성자</vt:lpstr>
      <vt:lpstr>예제</vt:lpstr>
      <vt:lpstr>예제</vt:lpstr>
      <vt:lpstr>기본 생성자</vt:lpstr>
      <vt:lpstr>기본 생성자가 추가되는 않는 경우</vt:lpstr>
      <vt:lpstr>this 참조 변수</vt:lpstr>
      <vt:lpstr>this()</vt:lpstr>
      <vt:lpstr>TIP</vt:lpstr>
      <vt:lpstr>중간점검 </vt:lpstr>
      <vt:lpstr>접근제어</vt:lpstr>
      <vt:lpstr>자바의 접근 제어 지정자</vt:lpstr>
      <vt:lpstr>예제</vt:lpstr>
      <vt:lpstr>접근 제어</vt:lpstr>
      <vt:lpstr>접근자와 설정자</vt:lpstr>
      <vt:lpstr>잡근자와 설정자 예</vt:lpstr>
      <vt:lpstr>접근자와 설정자를 사용하는 이유</vt:lpstr>
      <vt:lpstr>중간점검</vt:lpstr>
      <vt:lpstr>Lab: 안전한 배열 만들기</vt:lpstr>
      <vt:lpstr>Lab: 안전한 배열 만들기</vt:lpstr>
      <vt:lpstr>Lab: 안전한 배열 만들기</vt:lpstr>
      <vt:lpstr>무엇을 클래스로 만들어야 할까?</vt:lpstr>
      <vt:lpstr>메소드 결정</vt:lpstr>
      <vt:lpstr>클래스 간의 관계를 결정한다.</vt:lpstr>
      <vt:lpstr>UML</vt:lpstr>
      <vt:lpstr>가시성 표시자</vt:lpstr>
      <vt:lpstr>클래스 간의 관계</vt:lpstr>
      <vt:lpstr>의존 관계</vt:lpstr>
      <vt:lpstr>중간점검</vt:lpstr>
      <vt:lpstr>Lab: 자동차 클래스 작성</vt:lpstr>
      <vt:lpstr>Sol: 자동차 클래스 작성</vt:lpstr>
      <vt:lpstr>Lab: 은행 계좌 클래스 작성</vt:lpstr>
      <vt:lpstr>Sol: 은행 계좌 클래스 작성</vt:lpstr>
      <vt:lpstr>Lab: 윈도우 생성해보기</vt:lpstr>
      <vt:lpstr>Sol: 윈도우 생성해보기</vt:lpstr>
      <vt:lpstr>Mini Project: 주사위 클래스</vt:lpstr>
      <vt:lpstr>Summary</vt:lpstr>
      <vt:lpstr>Q &amp; 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천 인국</cp:lastModifiedBy>
  <cp:revision>516</cp:revision>
  <dcterms:created xsi:type="dcterms:W3CDTF">2007-06-29T06:43:39Z</dcterms:created>
  <dcterms:modified xsi:type="dcterms:W3CDTF">2022-02-24T04:08:39Z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